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 Day Without Sun Text Bold" panose="020B0604020202020204" charset="0"/>
      <p:regular r:id="rId19"/>
    </p:embeddedFont>
    <p:embeddedFont>
      <p:font typeface="Ballpoint" panose="020B0604020202020204" charset="0"/>
      <p:regular r:id="rId20"/>
    </p:embeddedFont>
    <p:embeddedFont>
      <p:font typeface="Dekko" panose="020B0604020202020204" charset="0"/>
      <p:regular r:id="rId21"/>
    </p:embeddedFont>
    <p:embeddedFont>
      <p:font typeface="Itim" panose="020B0604020202020204" charset="-34"/>
      <p:regular r:id="rId22"/>
    </p:embeddedFont>
    <p:embeddedFont>
      <p:font typeface="Montserrat Light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22.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6.svg"/><Relationship Id="rId4" Type="http://schemas.openxmlformats.org/officeDocument/2006/relationships/image" Target="../media/image13.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976154">
            <a:off x="3179887" y="-2087389"/>
            <a:ext cx="11386258" cy="14461778"/>
          </a:xfrm>
          <a:custGeom>
            <a:avLst/>
            <a:gdLst/>
            <a:ahLst/>
            <a:cxnLst/>
            <a:rect l="l" t="t" r="r" b="b"/>
            <a:pathLst>
              <a:path w="11386258" h="14461778">
                <a:moveTo>
                  <a:pt x="0" y="0"/>
                </a:moveTo>
                <a:lnTo>
                  <a:pt x="11386258" y="0"/>
                </a:lnTo>
                <a:lnTo>
                  <a:pt x="11386258" y="14461778"/>
                </a:lnTo>
                <a:lnTo>
                  <a:pt x="0" y="14461778"/>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2750591" y="3525746"/>
            <a:ext cx="12786818" cy="3836289"/>
          </a:xfrm>
          <a:prstGeom prst="rect">
            <a:avLst/>
          </a:prstGeom>
        </p:spPr>
        <p:txBody>
          <a:bodyPr lIns="0" tIns="0" rIns="0" bIns="0" rtlCol="0" anchor="t">
            <a:spAutoFit/>
          </a:bodyPr>
          <a:lstStyle/>
          <a:p>
            <a:pPr algn="ctr">
              <a:lnSpc>
                <a:spcPts val="30858"/>
              </a:lnSpc>
            </a:pPr>
            <a:r>
              <a:rPr lang="en-US" sz="22200" spc="-288">
                <a:solidFill>
                  <a:srgbClr val="000000"/>
                </a:solidFill>
                <a:latin typeface="A Day Without Sun Text Bold"/>
              </a:rPr>
              <a:t>NEST</a:t>
            </a:r>
          </a:p>
        </p:txBody>
      </p:sp>
      <p:sp>
        <p:nvSpPr>
          <p:cNvPr id="5" name="TextBox 5"/>
          <p:cNvSpPr txBox="1"/>
          <p:nvPr/>
        </p:nvSpPr>
        <p:spPr>
          <a:xfrm>
            <a:off x="4883787" y="2411583"/>
            <a:ext cx="8216677" cy="2016770"/>
          </a:xfrm>
          <a:prstGeom prst="rect">
            <a:avLst/>
          </a:prstGeom>
        </p:spPr>
        <p:txBody>
          <a:bodyPr lIns="0" tIns="0" rIns="0" bIns="0" rtlCol="0" anchor="t">
            <a:spAutoFit/>
          </a:bodyPr>
          <a:lstStyle/>
          <a:p>
            <a:pPr algn="ctr">
              <a:lnSpc>
                <a:spcPts val="14839"/>
              </a:lnSpc>
              <a:spcBef>
                <a:spcPct val="0"/>
              </a:spcBef>
            </a:pPr>
            <a:r>
              <a:rPr lang="en-US" sz="10599" spc="116">
                <a:solidFill>
                  <a:srgbClr val="000000"/>
                </a:solidFill>
                <a:latin typeface="Ballpoint"/>
              </a:rPr>
              <a:t>DREAM</a:t>
            </a:r>
          </a:p>
        </p:txBody>
      </p:sp>
      <p:sp>
        <p:nvSpPr>
          <p:cNvPr id="6" name="Freeform 6"/>
          <p:cNvSpPr/>
          <p:nvPr/>
        </p:nvSpPr>
        <p:spPr>
          <a:xfrm rot="1060722" flipH="1">
            <a:off x="304583" y="1362589"/>
            <a:ext cx="4562127" cy="4588963"/>
          </a:xfrm>
          <a:custGeom>
            <a:avLst/>
            <a:gdLst/>
            <a:ahLst/>
            <a:cxnLst/>
            <a:rect l="l" t="t" r="r" b="b"/>
            <a:pathLst>
              <a:path w="4562127" h="4588963">
                <a:moveTo>
                  <a:pt x="4562126" y="0"/>
                </a:moveTo>
                <a:lnTo>
                  <a:pt x="0" y="0"/>
                </a:lnTo>
                <a:lnTo>
                  <a:pt x="0" y="4588963"/>
                </a:lnTo>
                <a:lnTo>
                  <a:pt x="4562126" y="4588963"/>
                </a:lnTo>
                <a:lnTo>
                  <a:pt x="4562126" y="0"/>
                </a:lnTo>
                <a:close/>
              </a:path>
            </a:pathLst>
          </a:custGeom>
          <a:blipFill>
            <a:blip r:embed="rId4"/>
            <a:stretch>
              <a:fillRect/>
            </a:stretch>
          </a:blipFill>
        </p:spPr>
        <p:txBody>
          <a:bodyPr/>
          <a:lstStyle/>
          <a:p>
            <a:endParaRPr lang="en-ID"/>
          </a:p>
        </p:txBody>
      </p:sp>
      <p:sp>
        <p:nvSpPr>
          <p:cNvPr id="7" name="Freeform 7"/>
          <p:cNvSpPr/>
          <p:nvPr/>
        </p:nvSpPr>
        <p:spPr>
          <a:xfrm rot="98986" flipH="1">
            <a:off x="13066934" y="4998174"/>
            <a:ext cx="4581499" cy="4608449"/>
          </a:xfrm>
          <a:custGeom>
            <a:avLst/>
            <a:gdLst/>
            <a:ahLst/>
            <a:cxnLst/>
            <a:rect l="l" t="t" r="r" b="b"/>
            <a:pathLst>
              <a:path w="4581499" h="4608449">
                <a:moveTo>
                  <a:pt x="4581499" y="0"/>
                </a:moveTo>
                <a:lnTo>
                  <a:pt x="0" y="0"/>
                </a:lnTo>
                <a:lnTo>
                  <a:pt x="0" y="4608448"/>
                </a:lnTo>
                <a:lnTo>
                  <a:pt x="4581499" y="4608448"/>
                </a:lnTo>
                <a:lnTo>
                  <a:pt x="4581499" y="0"/>
                </a:lnTo>
                <a:close/>
              </a:path>
            </a:pathLst>
          </a:custGeom>
          <a:blipFill>
            <a:blip r:embed="rId4"/>
            <a:stretch>
              <a:fillRect/>
            </a:stretch>
          </a:blipFill>
        </p:spPr>
        <p:txBody>
          <a:bodyPr/>
          <a:lstStyle/>
          <a:p>
            <a:endParaRPr lang="en-ID"/>
          </a:p>
        </p:txBody>
      </p:sp>
      <p:sp>
        <p:nvSpPr>
          <p:cNvPr id="8" name="Freeform 8"/>
          <p:cNvSpPr/>
          <p:nvPr/>
        </p:nvSpPr>
        <p:spPr>
          <a:xfrm>
            <a:off x="14344794" y="6449138"/>
            <a:ext cx="2025780" cy="1966848"/>
          </a:xfrm>
          <a:custGeom>
            <a:avLst/>
            <a:gdLst/>
            <a:ahLst/>
            <a:cxnLst/>
            <a:rect l="l" t="t" r="r" b="b"/>
            <a:pathLst>
              <a:path w="2025780" h="1966848">
                <a:moveTo>
                  <a:pt x="0" y="0"/>
                </a:moveTo>
                <a:lnTo>
                  <a:pt x="2025780" y="0"/>
                </a:lnTo>
                <a:lnTo>
                  <a:pt x="2025780" y="1966848"/>
                </a:lnTo>
                <a:lnTo>
                  <a:pt x="0" y="1966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Freeform 9"/>
          <p:cNvSpPr/>
          <p:nvPr/>
        </p:nvSpPr>
        <p:spPr>
          <a:xfrm rot="3459258" flipH="1">
            <a:off x="13378512" y="1179570"/>
            <a:ext cx="2506725" cy="3905663"/>
          </a:xfrm>
          <a:custGeom>
            <a:avLst/>
            <a:gdLst/>
            <a:ahLst/>
            <a:cxnLst/>
            <a:rect l="l" t="t" r="r" b="b"/>
            <a:pathLst>
              <a:path w="2506725" h="3905663">
                <a:moveTo>
                  <a:pt x="2506725" y="0"/>
                </a:moveTo>
                <a:lnTo>
                  <a:pt x="0" y="0"/>
                </a:lnTo>
                <a:lnTo>
                  <a:pt x="0" y="3905662"/>
                </a:lnTo>
                <a:lnTo>
                  <a:pt x="2506725" y="3905662"/>
                </a:lnTo>
                <a:lnTo>
                  <a:pt x="250672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0" name="Freeform 10"/>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1" name="Freeform 11"/>
          <p:cNvSpPr/>
          <p:nvPr/>
        </p:nvSpPr>
        <p:spPr>
          <a:xfrm rot="488334">
            <a:off x="7097944" y="6933894"/>
            <a:ext cx="3788362" cy="737009"/>
          </a:xfrm>
          <a:custGeom>
            <a:avLst/>
            <a:gdLst/>
            <a:ahLst/>
            <a:cxnLst/>
            <a:rect l="l" t="t" r="r" b="b"/>
            <a:pathLst>
              <a:path w="3788362" h="737009">
                <a:moveTo>
                  <a:pt x="0" y="0"/>
                </a:moveTo>
                <a:lnTo>
                  <a:pt x="3788363" y="0"/>
                </a:lnTo>
                <a:lnTo>
                  <a:pt x="3788363" y="737008"/>
                </a:lnTo>
                <a:lnTo>
                  <a:pt x="0" y="7370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
        <p:nvSpPr>
          <p:cNvPr id="12" name="TextBox 12"/>
          <p:cNvSpPr txBox="1"/>
          <p:nvPr/>
        </p:nvSpPr>
        <p:spPr>
          <a:xfrm rot="484252">
            <a:off x="839914" y="1838682"/>
            <a:ext cx="3508699" cy="3449528"/>
          </a:xfrm>
          <a:prstGeom prst="rect">
            <a:avLst/>
          </a:prstGeom>
        </p:spPr>
        <p:txBody>
          <a:bodyPr lIns="0" tIns="0" rIns="0" bIns="0" rtlCol="0" anchor="t">
            <a:spAutoFit/>
          </a:bodyPr>
          <a:lstStyle/>
          <a:p>
            <a:pPr>
              <a:lnSpc>
                <a:spcPts val="3429"/>
              </a:lnSpc>
            </a:pPr>
            <a:r>
              <a:rPr lang="en-US" sz="1804" spc="288">
                <a:solidFill>
                  <a:srgbClr val="000000"/>
                </a:solidFill>
                <a:latin typeface="Montserrat Light Bold"/>
              </a:rPr>
              <a:t>Filbert wu </a:t>
            </a:r>
          </a:p>
          <a:p>
            <a:pPr>
              <a:lnSpc>
                <a:spcPts val="3429"/>
              </a:lnSpc>
            </a:pPr>
            <a:r>
              <a:rPr lang="en-US" sz="1804" spc="288">
                <a:solidFill>
                  <a:srgbClr val="000000"/>
                </a:solidFill>
                <a:latin typeface="Montserrat Light Bold"/>
              </a:rPr>
              <a:t>(535220120)`</a:t>
            </a:r>
          </a:p>
          <a:p>
            <a:pPr>
              <a:lnSpc>
                <a:spcPts val="3429"/>
              </a:lnSpc>
            </a:pPr>
            <a:endParaRPr lang="en-US" sz="1804" spc="288">
              <a:solidFill>
                <a:srgbClr val="000000"/>
              </a:solidFill>
              <a:latin typeface="Montserrat Light Bold"/>
            </a:endParaRPr>
          </a:p>
          <a:p>
            <a:pPr>
              <a:lnSpc>
                <a:spcPts val="3429"/>
              </a:lnSpc>
            </a:pPr>
            <a:r>
              <a:rPr lang="en-US" sz="1804" spc="288">
                <a:solidFill>
                  <a:srgbClr val="000000"/>
                </a:solidFill>
                <a:latin typeface="Montserrat Light Bold"/>
              </a:rPr>
              <a:t>Steven Immanuel  </a:t>
            </a:r>
          </a:p>
          <a:p>
            <a:pPr>
              <a:lnSpc>
                <a:spcPts val="3429"/>
              </a:lnSpc>
            </a:pPr>
            <a:r>
              <a:rPr lang="en-US" sz="1804" spc="288">
                <a:solidFill>
                  <a:srgbClr val="000000"/>
                </a:solidFill>
                <a:latin typeface="Montserrat Light Bold"/>
              </a:rPr>
              <a:t>(535220141)</a:t>
            </a:r>
          </a:p>
          <a:p>
            <a:pPr>
              <a:lnSpc>
                <a:spcPts val="3429"/>
              </a:lnSpc>
            </a:pPr>
            <a:endParaRPr lang="en-US" sz="1804" spc="288">
              <a:solidFill>
                <a:srgbClr val="000000"/>
              </a:solidFill>
              <a:latin typeface="Montserrat Light Bold"/>
            </a:endParaRPr>
          </a:p>
          <a:p>
            <a:pPr>
              <a:lnSpc>
                <a:spcPts val="3429"/>
              </a:lnSpc>
            </a:pPr>
            <a:r>
              <a:rPr lang="en-US" sz="1804" spc="288">
                <a:solidFill>
                  <a:srgbClr val="000000"/>
                </a:solidFill>
                <a:latin typeface="Montserrat Light Bold"/>
              </a:rPr>
              <a:t>Vincent Laurent   </a:t>
            </a:r>
          </a:p>
          <a:p>
            <a:pPr>
              <a:lnSpc>
                <a:spcPts val="3429"/>
              </a:lnSpc>
            </a:pPr>
            <a:r>
              <a:rPr lang="en-US" sz="1804" spc="288">
                <a:solidFill>
                  <a:srgbClr val="000000"/>
                </a:solidFill>
                <a:latin typeface="Montserrat Light Bold"/>
              </a:rPr>
              <a:t>(535220168)</a:t>
            </a:r>
          </a:p>
        </p:txBody>
      </p:sp>
      <p:sp>
        <p:nvSpPr>
          <p:cNvPr id="13" name="TextBox 13"/>
          <p:cNvSpPr txBox="1"/>
          <p:nvPr/>
        </p:nvSpPr>
        <p:spPr>
          <a:xfrm>
            <a:off x="3676870" y="3333540"/>
            <a:ext cx="785848" cy="275902"/>
          </a:xfrm>
          <a:prstGeom prst="rect">
            <a:avLst/>
          </a:prstGeom>
        </p:spPr>
        <p:txBody>
          <a:bodyPr lIns="0" tIns="0" rIns="0" bIns="0" rtlCol="0" anchor="t">
            <a:spAutoFit/>
          </a:bodyPr>
          <a:lstStyle/>
          <a:p>
            <a:pPr algn="r">
              <a:lnSpc>
                <a:spcPts val="2479"/>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1028700" y="0"/>
            <a:ext cx="14389197" cy="10650676"/>
          </a:xfrm>
          <a:custGeom>
            <a:avLst/>
            <a:gdLst/>
            <a:ahLst/>
            <a:cxnLst/>
            <a:rect l="l" t="t" r="r" b="b"/>
            <a:pathLst>
              <a:path w="14389197" h="10650676">
                <a:moveTo>
                  <a:pt x="0" y="0"/>
                </a:moveTo>
                <a:lnTo>
                  <a:pt x="14389197" y="0"/>
                </a:lnTo>
                <a:lnTo>
                  <a:pt x="14389197" y="10650676"/>
                </a:lnTo>
                <a:lnTo>
                  <a:pt x="0" y="10650676"/>
                </a:lnTo>
                <a:lnTo>
                  <a:pt x="0" y="0"/>
                </a:lnTo>
                <a:close/>
              </a:path>
            </a:pathLst>
          </a:custGeom>
          <a:blipFill>
            <a:blip r:embed="rId3"/>
            <a:stretch>
              <a:fillRect/>
            </a:stretch>
          </a:blipFill>
        </p:spPr>
        <p:txBody>
          <a:bodyPr/>
          <a:lstStyle/>
          <a:p>
            <a:endParaRPr lang="en-ID"/>
          </a:p>
        </p:txBody>
      </p:sp>
      <p:sp>
        <p:nvSpPr>
          <p:cNvPr id="4" name="Freeform 4"/>
          <p:cNvSpPr/>
          <p:nvPr/>
        </p:nvSpPr>
        <p:spPr>
          <a:xfrm>
            <a:off x="7922107" y="335212"/>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3741383" y="1792201"/>
            <a:ext cx="8963831" cy="1128514"/>
          </a:xfrm>
          <a:prstGeom prst="rect">
            <a:avLst/>
          </a:prstGeom>
        </p:spPr>
        <p:txBody>
          <a:bodyPr lIns="0" tIns="0" rIns="0" bIns="0" rtlCol="0" anchor="t">
            <a:spAutoFit/>
          </a:bodyPr>
          <a:lstStyle/>
          <a:p>
            <a:pPr algn="ctr">
              <a:lnSpc>
                <a:spcPts val="4420"/>
              </a:lnSpc>
            </a:pPr>
            <a:r>
              <a:rPr lang="en-US" sz="3374" dirty="0" err="1">
                <a:solidFill>
                  <a:srgbClr val="000000"/>
                </a:solidFill>
                <a:latin typeface="Dekko"/>
              </a:rPr>
              <a:t>Dalam</a:t>
            </a:r>
            <a:r>
              <a:rPr lang="en-US" sz="3374" dirty="0">
                <a:solidFill>
                  <a:srgbClr val="000000"/>
                </a:solidFill>
                <a:latin typeface="Dekko"/>
              </a:rPr>
              <a:t> </a:t>
            </a:r>
            <a:r>
              <a:rPr lang="en-US" sz="3374" dirty="0" err="1">
                <a:solidFill>
                  <a:srgbClr val="000000"/>
                </a:solidFill>
                <a:latin typeface="Dekko"/>
              </a:rPr>
              <a:t>bagian</a:t>
            </a:r>
            <a:r>
              <a:rPr lang="en-US" sz="3374" dirty="0">
                <a:solidFill>
                  <a:srgbClr val="000000"/>
                </a:solidFill>
                <a:latin typeface="Dekko"/>
              </a:rPr>
              <a:t> HTML </a:t>
            </a:r>
            <a:r>
              <a:rPr lang="en-US" sz="3374" dirty="0" err="1">
                <a:solidFill>
                  <a:srgbClr val="000000"/>
                </a:solidFill>
                <a:latin typeface="Dekko"/>
              </a:rPr>
              <a:t>terdapat</a:t>
            </a:r>
            <a:r>
              <a:rPr lang="en-US" sz="3374" dirty="0">
                <a:solidFill>
                  <a:srgbClr val="000000"/>
                </a:solidFill>
                <a:latin typeface="Dekko"/>
              </a:rPr>
              <a:t> 3 </a:t>
            </a:r>
            <a:r>
              <a:rPr lang="en-US" sz="3374" dirty="0" err="1">
                <a:solidFill>
                  <a:srgbClr val="000000"/>
                </a:solidFill>
                <a:latin typeface="Dekko"/>
              </a:rPr>
              <a:t>elemen</a:t>
            </a:r>
            <a:r>
              <a:rPr lang="en-US" sz="3374" dirty="0">
                <a:solidFill>
                  <a:srgbClr val="000000"/>
                </a:solidFill>
                <a:latin typeface="Dekko"/>
              </a:rPr>
              <a:t> </a:t>
            </a:r>
            <a:r>
              <a:rPr lang="en-US" sz="3374" dirty="0" err="1">
                <a:solidFill>
                  <a:srgbClr val="000000"/>
                </a:solidFill>
                <a:latin typeface="Dekko"/>
              </a:rPr>
              <a:t>penting</a:t>
            </a:r>
            <a:r>
              <a:rPr lang="en-US" sz="3374" dirty="0">
                <a:solidFill>
                  <a:srgbClr val="000000"/>
                </a:solidFill>
                <a:latin typeface="Dekko"/>
              </a:rPr>
              <a:t> </a:t>
            </a:r>
            <a:r>
              <a:rPr lang="en-US" sz="3374" dirty="0" err="1">
                <a:solidFill>
                  <a:srgbClr val="000000"/>
                </a:solidFill>
                <a:latin typeface="Dekko"/>
              </a:rPr>
              <a:t>yaitu</a:t>
            </a:r>
            <a:r>
              <a:rPr lang="en-US" sz="3374" dirty="0">
                <a:solidFill>
                  <a:srgbClr val="000000"/>
                </a:solidFill>
                <a:latin typeface="Dekko"/>
              </a:rPr>
              <a:t> &lt;header&gt;, </a:t>
            </a:r>
            <a:r>
              <a:rPr lang="en-US" sz="3374" dirty="0">
                <a:solidFill>
                  <a:srgbClr val="C94B52"/>
                </a:solidFill>
                <a:latin typeface="Dekko"/>
              </a:rPr>
              <a:t>&lt;body&gt;</a:t>
            </a:r>
            <a:r>
              <a:rPr lang="en-US" sz="3374" dirty="0">
                <a:solidFill>
                  <a:srgbClr val="000000"/>
                </a:solidFill>
                <a:latin typeface="Dekko"/>
              </a:rPr>
              <a:t>,</a:t>
            </a:r>
            <a:r>
              <a:rPr lang="en-US" sz="3374" dirty="0">
                <a:solidFill>
                  <a:srgbClr val="FF0000"/>
                </a:solidFill>
                <a:latin typeface="Dekko"/>
              </a:rPr>
              <a:t>dan &lt;div</a:t>
            </a:r>
            <a:r>
              <a:rPr lang="en-US" sz="3374" dirty="0">
                <a:solidFill>
                  <a:srgbClr val="000000"/>
                </a:solidFill>
                <a:latin typeface="Dekko"/>
              </a:rPr>
              <a:t>&gt;</a:t>
            </a:r>
          </a:p>
        </p:txBody>
      </p:sp>
      <p:sp>
        <p:nvSpPr>
          <p:cNvPr id="10" name="TextBox 10"/>
          <p:cNvSpPr txBox="1"/>
          <p:nvPr/>
        </p:nvSpPr>
        <p:spPr>
          <a:xfrm>
            <a:off x="4279007" y="3791338"/>
            <a:ext cx="7888583" cy="4625620"/>
          </a:xfrm>
          <a:prstGeom prst="rect">
            <a:avLst/>
          </a:prstGeom>
        </p:spPr>
        <p:txBody>
          <a:bodyPr lIns="0" tIns="0" rIns="0" bIns="0" rtlCol="0" anchor="t">
            <a:spAutoFit/>
          </a:bodyPr>
          <a:lstStyle/>
          <a:p>
            <a:pPr algn="ctr">
              <a:lnSpc>
                <a:spcPts val="3372"/>
              </a:lnSpc>
            </a:pPr>
            <a:r>
              <a:rPr lang="en-US" sz="2574">
                <a:solidFill>
                  <a:srgbClr val="000000"/>
                </a:solidFill>
                <a:latin typeface="Dekko"/>
              </a:rPr>
              <a:t>&lt;Div class brand&gt;</a:t>
            </a:r>
          </a:p>
          <a:p>
            <a:pPr algn="ctr">
              <a:lnSpc>
                <a:spcPts val="3372"/>
              </a:lnSpc>
            </a:pPr>
            <a:r>
              <a:rPr lang="en-US" sz="2574">
                <a:solidFill>
                  <a:srgbClr val="000000"/>
                </a:solidFill>
                <a:latin typeface="Dekko"/>
              </a:rPr>
              <a:t>Dalam Body terdapat &lt;Div class brand&gt;</a:t>
            </a:r>
          </a:p>
          <a:p>
            <a:pPr algn="ctr">
              <a:lnSpc>
                <a:spcPts val="3372"/>
              </a:lnSpc>
            </a:pPr>
            <a:r>
              <a:rPr lang="en-US" sz="2574">
                <a:solidFill>
                  <a:srgbClr val="000000"/>
                </a:solidFill>
                <a:latin typeface="Dekko"/>
              </a:rPr>
              <a:t>Terdapat Dua DIV:  "first name dan last name". Untuk menampilkan kata dream dan nest.</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&lt;Div class brand&gt; terdapat juga form kelas search-container berfungsi untuk input pencarian.</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&lt;ul class="navigation"&gt; berisi tautan menu navigasi. Terdapat 3 tautan: "Home","about",dan"logout".</a:t>
            </a:r>
          </a:p>
          <a:p>
            <a:pPr algn="ctr">
              <a:lnSpc>
                <a:spcPts val="3372"/>
              </a:lnSpc>
            </a:pPr>
            <a:endParaRPr lang="en-US" sz="2574">
              <a:solidFill>
                <a:srgbClr val="000000"/>
              </a:solidFill>
              <a:latin typeface="Dekk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1028700" y="0"/>
            <a:ext cx="14389197" cy="10650676"/>
          </a:xfrm>
          <a:custGeom>
            <a:avLst/>
            <a:gdLst/>
            <a:ahLst/>
            <a:cxnLst/>
            <a:rect l="l" t="t" r="r" b="b"/>
            <a:pathLst>
              <a:path w="14389197" h="10650676">
                <a:moveTo>
                  <a:pt x="0" y="0"/>
                </a:moveTo>
                <a:lnTo>
                  <a:pt x="14389197" y="0"/>
                </a:lnTo>
                <a:lnTo>
                  <a:pt x="14389197" y="10650676"/>
                </a:lnTo>
                <a:lnTo>
                  <a:pt x="0" y="10650676"/>
                </a:lnTo>
                <a:lnTo>
                  <a:pt x="0" y="0"/>
                </a:lnTo>
                <a:close/>
              </a:path>
            </a:pathLst>
          </a:custGeom>
          <a:blipFill>
            <a:blip r:embed="rId3"/>
            <a:stretch>
              <a:fillRect/>
            </a:stretch>
          </a:blipFill>
        </p:spPr>
        <p:txBody>
          <a:bodyPr/>
          <a:lstStyle/>
          <a:p>
            <a:endParaRPr lang="en-ID"/>
          </a:p>
        </p:txBody>
      </p:sp>
      <p:sp>
        <p:nvSpPr>
          <p:cNvPr id="4" name="Freeform 4"/>
          <p:cNvSpPr/>
          <p:nvPr/>
        </p:nvSpPr>
        <p:spPr>
          <a:xfrm>
            <a:off x="7922107" y="335212"/>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3741383" y="1792201"/>
            <a:ext cx="8963831" cy="1128514"/>
          </a:xfrm>
          <a:prstGeom prst="rect">
            <a:avLst/>
          </a:prstGeom>
        </p:spPr>
        <p:txBody>
          <a:bodyPr lIns="0" tIns="0" rIns="0" bIns="0" rtlCol="0" anchor="t">
            <a:spAutoFit/>
          </a:bodyPr>
          <a:lstStyle/>
          <a:p>
            <a:pPr algn="ctr">
              <a:lnSpc>
                <a:spcPts val="4420"/>
              </a:lnSpc>
            </a:pPr>
            <a:r>
              <a:rPr lang="en-US" sz="3374" dirty="0" err="1">
                <a:solidFill>
                  <a:srgbClr val="000000"/>
                </a:solidFill>
                <a:latin typeface="Dekko"/>
              </a:rPr>
              <a:t>Dalam</a:t>
            </a:r>
            <a:r>
              <a:rPr lang="en-US" sz="3374" dirty="0">
                <a:solidFill>
                  <a:srgbClr val="000000"/>
                </a:solidFill>
                <a:latin typeface="Dekko"/>
              </a:rPr>
              <a:t> </a:t>
            </a:r>
            <a:r>
              <a:rPr lang="en-US" sz="3374" dirty="0" err="1">
                <a:solidFill>
                  <a:srgbClr val="000000"/>
                </a:solidFill>
                <a:latin typeface="Dekko"/>
              </a:rPr>
              <a:t>bagian</a:t>
            </a:r>
            <a:r>
              <a:rPr lang="en-US" sz="3374" dirty="0">
                <a:solidFill>
                  <a:srgbClr val="000000"/>
                </a:solidFill>
                <a:latin typeface="Dekko"/>
              </a:rPr>
              <a:t> HTML </a:t>
            </a:r>
            <a:r>
              <a:rPr lang="en-US" sz="3374" dirty="0" err="1">
                <a:solidFill>
                  <a:srgbClr val="000000"/>
                </a:solidFill>
                <a:latin typeface="Dekko"/>
              </a:rPr>
              <a:t>terdapat</a:t>
            </a:r>
            <a:r>
              <a:rPr lang="en-US" sz="3374" dirty="0">
                <a:solidFill>
                  <a:srgbClr val="000000"/>
                </a:solidFill>
                <a:latin typeface="Dekko"/>
              </a:rPr>
              <a:t> 3 </a:t>
            </a:r>
            <a:r>
              <a:rPr lang="en-US" sz="3374" dirty="0" err="1">
                <a:solidFill>
                  <a:srgbClr val="000000"/>
                </a:solidFill>
                <a:latin typeface="Dekko"/>
              </a:rPr>
              <a:t>elemen</a:t>
            </a:r>
            <a:r>
              <a:rPr lang="en-US" sz="3374" dirty="0">
                <a:solidFill>
                  <a:srgbClr val="000000"/>
                </a:solidFill>
                <a:latin typeface="Dekko"/>
              </a:rPr>
              <a:t> </a:t>
            </a:r>
            <a:r>
              <a:rPr lang="en-US" sz="3374" dirty="0" err="1">
                <a:solidFill>
                  <a:srgbClr val="000000"/>
                </a:solidFill>
                <a:latin typeface="Dekko"/>
              </a:rPr>
              <a:t>penting</a:t>
            </a:r>
            <a:r>
              <a:rPr lang="en-US" sz="3374" dirty="0">
                <a:solidFill>
                  <a:srgbClr val="000000"/>
                </a:solidFill>
                <a:latin typeface="Dekko"/>
              </a:rPr>
              <a:t> </a:t>
            </a:r>
            <a:r>
              <a:rPr lang="en-US" sz="3374" dirty="0" err="1">
                <a:solidFill>
                  <a:srgbClr val="000000"/>
                </a:solidFill>
                <a:latin typeface="Dekko"/>
              </a:rPr>
              <a:t>yaitu</a:t>
            </a:r>
            <a:r>
              <a:rPr lang="en-US" sz="3374" dirty="0">
                <a:solidFill>
                  <a:srgbClr val="000000"/>
                </a:solidFill>
                <a:latin typeface="Dekko"/>
              </a:rPr>
              <a:t> &lt;header&gt;, </a:t>
            </a:r>
            <a:r>
              <a:rPr lang="en-US" sz="3374" dirty="0">
                <a:solidFill>
                  <a:srgbClr val="C94B52"/>
                </a:solidFill>
                <a:latin typeface="Dekko"/>
              </a:rPr>
              <a:t>&lt;body&gt;</a:t>
            </a:r>
            <a:r>
              <a:rPr lang="en-US" sz="3374" dirty="0">
                <a:solidFill>
                  <a:srgbClr val="000000"/>
                </a:solidFill>
                <a:latin typeface="Dekko"/>
              </a:rPr>
              <a:t>,</a:t>
            </a:r>
            <a:r>
              <a:rPr lang="en-US" sz="3374" dirty="0">
                <a:solidFill>
                  <a:srgbClr val="FF0000"/>
                </a:solidFill>
                <a:latin typeface="Dekko"/>
              </a:rPr>
              <a:t>dan</a:t>
            </a:r>
            <a:r>
              <a:rPr lang="en-US" sz="3374" dirty="0">
                <a:solidFill>
                  <a:srgbClr val="000000"/>
                </a:solidFill>
                <a:latin typeface="Dekko"/>
              </a:rPr>
              <a:t> &lt;div&gt;</a:t>
            </a:r>
          </a:p>
        </p:txBody>
      </p:sp>
      <p:sp>
        <p:nvSpPr>
          <p:cNvPr id="10" name="TextBox 10"/>
          <p:cNvSpPr txBox="1"/>
          <p:nvPr/>
        </p:nvSpPr>
        <p:spPr>
          <a:xfrm>
            <a:off x="4319950" y="3823435"/>
            <a:ext cx="8426207" cy="6310351"/>
          </a:xfrm>
          <a:prstGeom prst="rect">
            <a:avLst/>
          </a:prstGeom>
        </p:spPr>
        <p:txBody>
          <a:bodyPr lIns="0" tIns="0" rIns="0" bIns="0" rtlCol="0" anchor="t">
            <a:spAutoFit/>
          </a:bodyPr>
          <a:lstStyle/>
          <a:p>
            <a:pPr algn="ctr">
              <a:lnSpc>
                <a:spcPts val="3372"/>
              </a:lnSpc>
            </a:pPr>
            <a:r>
              <a:rPr lang="en-US" sz="2574">
                <a:solidFill>
                  <a:srgbClr val="000000"/>
                </a:solidFill>
                <a:latin typeface="Dekko"/>
              </a:rPr>
              <a:t>&lt;li class="shortcut-icon"&gt;</a:t>
            </a:r>
          </a:p>
          <a:p>
            <a:pPr algn="ctr">
              <a:lnSpc>
                <a:spcPts val="3372"/>
              </a:lnSpc>
            </a:pPr>
            <a:r>
              <a:rPr lang="en-US" sz="2574">
                <a:solidFill>
                  <a:srgbClr val="000000"/>
                </a:solidFill>
                <a:latin typeface="Dekko"/>
              </a:rPr>
              <a:t>digunakan untuk memuka profile akun. Ketika tombol short cut icon di click akan memunculkan sebuah pop up yang berisi informasi pengguna profile.</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&lt;div class"Content"&gt;  berisi elemen-elemen untuk menambah note baru yang di dalamnya terdapat sebuah input untuk judul note dan text note area untuk mengisi catatan, dan tombol simpan untuk menyimpan note.</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&lt;div ID"notes"&gt; digunakan untuk menampikan note-note yang tersimpan.</a:t>
            </a: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1028700" y="0"/>
            <a:ext cx="14389197" cy="10650676"/>
          </a:xfrm>
          <a:custGeom>
            <a:avLst/>
            <a:gdLst/>
            <a:ahLst/>
            <a:cxnLst/>
            <a:rect l="l" t="t" r="r" b="b"/>
            <a:pathLst>
              <a:path w="14389197" h="10650676">
                <a:moveTo>
                  <a:pt x="0" y="0"/>
                </a:moveTo>
                <a:lnTo>
                  <a:pt x="14389197" y="0"/>
                </a:lnTo>
                <a:lnTo>
                  <a:pt x="14389197" y="10650676"/>
                </a:lnTo>
                <a:lnTo>
                  <a:pt x="0" y="10650676"/>
                </a:lnTo>
                <a:lnTo>
                  <a:pt x="0" y="0"/>
                </a:lnTo>
                <a:close/>
              </a:path>
            </a:pathLst>
          </a:custGeom>
          <a:blipFill>
            <a:blip r:embed="rId3"/>
            <a:stretch>
              <a:fillRect/>
            </a:stretch>
          </a:blipFill>
        </p:spPr>
        <p:txBody>
          <a:bodyPr/>
          <a:lstStyle/>
          <a:p>
            <a:endParaRPr lang="en-ID"/>
          </a:p>
        </p:txBody>
      </p:sp>
      <p:sp>
        <p:nvSpPr>
          <p:cNvPr id="4" name="Freeform 4"/>
          <p:cNvSpPr/>
          <p:nvPr/>
        </p:nvSpPr>
        <p:spPr>
          <a:xfrm>
            <a:off x="7922107" y="335212"/>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3741383" y="1792201"/>
            <a:ext cx="8963831" cy="1128514"/>
          </a:xfrm>
          <a:prstGeom prst="rect">
            <a:avLst/>
          </a:prstGeom>
        </p:spPr>
        <p:txBody>
          <a:bodyPr lIns="0" tIns="0" rIns="0" bIns="0" rtlCol="0" anchor="t">
            <a:spAutoFit/>
          </a:bodyPr>
          <a:lstStyle/>
          <a:p>
            <a:pPr algn="ctr">
              <a:lnSpc>
                <a:spcPts val="4420"/>
              </a:lnSpc>
            </a:pPr>
            <a:r>
              <a:rPr lang="en-US" sz="3374" dirty="0" err="1">
                <a:solidFill>
                  <a:srgbClr val="000000"/>
                </a:solidFill>
                <a:latin typeface="Dekko"/>
              </a:rPr>
              <a:t>Dalam</a:t>
            </a:r>
            <a:r>
              <a:rPr lang="en-US" sz="3374" dirty="0">
                <a:solidFill>
                  <a:srgbClr val="000000"/>
                </a:solidFill>
                <a:latin typeface="Dekko"/>
              </a:rPr>
              <a:t> </a:t>
            </a:r>
            <a:r>
              <a:rPr lang="en-US" sz="3374" dirty="0" err="1">
                <a:solidFill>
                  <a:srgbClr val="000000"/>
                </a:solidFill>
                <a:latin typeface="Dekko"/>
              </a:rPr>
              <a:t>bagian</a:t>
            </a:r>
            <a:r>
              <a:rPr lang="en-US" sz="3374" dirty="0">
                <a:solidFill>
                  <a:srgbClr val="000000"/>
                </a:solidFill>
                <a:latin typeface="Dekko"/>
              </a:rPr>
              <a:t> HTML </a:t>
            </a:r>
            <a:r>
              <a:rPr lang="en-US" sz="3374" dirty="0" err="1">
                <a:solidFill>
                  <a:srgbClr val="000000"/>
                </a:solidFill>
                <a:latin typeface="Dekko"/>
              </a:rPr>
              <a:t>terdapat</a:t>
            </a:r>
            <a:r>
              <a:rPr lang="en-US" sz="3374" dirty="0">
                <a:solidFill>
                  <a:srgbClr val="000000"/>
                </a:solidFill>
                <a:latin typeface="Dekko"/>
              </a:rPr>
              <a:t> 3 </a:t>
            </a:r>
            <a:r>
              <a:rPr lang="en-US" sz="3374" dirty="0" err="1">
                <a:solidFill>
                  <a:srgbClr val="000000"/>
                </a:solidFill>
                <a:latin typeface="Dekko"/>
              </a:rPr>
              <a:t>elemen</a:t>
            </a:r>
            <a:r>
              <a:rPr lang="en-US" sz="3374" dirty="0">
                <a:solidFill>
                  <a:srgbClr val="000000"/>
                </a:solidFill>
                <a:latin typeface="Dekko"/>
              </a:rPr>
              <a:t> </a:t>
            </a:r>
            <a:r>
              <a:rPr lang="en-US" sz="3374" dirty="0" err="1">
                <a:solidFill>
                  <a:srgbClr val="000000"/>
                </a:solidFill>
                <a:latin typeface="Dekko"/>
              </a:rPr>
              <a:t>penting</a:t>
            </a:r>
            <a:r>
              <a:rPr lang="en-US" sz="3374" dirty="0">
                <a:solidFill>
                  <a:srgbClr val="000000"/>
                </a:solidFill>
                <a:latin typeface="Dekko"/>
              </a:rPr>
              <a:t> </a:t>
            </a:r>
            <a:r>
              <a:rPr lang="en-US" sz="3374" dirty="0" err="1">
                <a:solidFill>
                  <a:srgbClr val="000000"/>
                </a:solidFill>
                <a:latin typeface="Dekko"/>
              </a:rPr>
              <a:t>yaitu</a:t>
            </a:r>
            <a:r>
              <a:rPr lang="en-US" sz="3374" dirty="0">
                <a:solidFill>
                  <a:srgbClr val="000000"/>
                </a:solidFill>
                <a:latin typeface="Dekko"/>
              </a:rPr>
              <a:t> &lt;header&gt;, </a:t>
            </a:r>
            <a:r>
              <a:rPr lang="en-US" sz="3374" dirty="0">
                <a:solidFill>
                  <a:srgbClr val="C94B52"/>
                </a:solidFill>
                <a:latin typeface="Dekko"/>
              </a:rPr>
              <a:t>&lt;body&gt;</a:t>
            </a:r>
            <a:r>
              <a:rPr lang="en-US" sz="3374" dirty="0">
                <a:solidFill>
                  <a:srgbClr val="000000"/>
                </a:solidFill>
                <a:latin typeface="Dekko"/>
              </a:rPr>
              <a:t>,</a:t>
            </a:r>
            <a:r>
              <a:rPr lang="en-US" sz="3374" dirty="0">
                <a:solidFill>
                  <a:srgbClr val="FF0000"/>
                </a:solidFill>
                <a:latin typeface="Dekko"/>
              </a:rPr>
              <a:t>dan</a:t>
            </a:r>
            <a:r>
              <a:rPr lang="en-US" sz="3374" dirty="0">
                <a:solidFill>
                  <a:srgbClr val="000000"/>
                </a:solidFill>
                <a:latin typeface="Dekko"/>
              </a:rPr>
              <a:t> </a:t>
            </a:r>
            <a:r>
              <a:rPr lang="en-US" sz="3374" dirty="0">
                <a:solidFill>
                  <a:srgbClr val="FF0000"/>
                </a:solidFill>
                <a:latin typeface="Dekko"/>
              </a:rPr>
              <a:t>&lt;div&gt;</a:t>
            </a:r>
          </a:p>
        </p:txBody>
      </p:sp>
      <p:sp>
        <p:nvSpPr>
          <p:cNvPr id="10" name="TextBox 10"/>
          <p:cNvSpPr txBox="1"/>
          <p:nvPr/>
        </p:nvSpPr>
        <p:spPr>
          <a:xfrm>
            <a:off x="4319950" y="3823435"/>
            <a:ext cx="8426207" cy="4204437"/>
          </a:xfrm>
          <a:prstGeom prst="rect">
            <a:avLst/>
          </a:prstGeom>
        </p:spPr>
        <p:txBody>
          <a:bodyPr lIns="0" tIns="0" rIns="0" bIns="0" rtlCol="0" anchor="t">
            <a:spAutoFit/>
          </a:bodyPr>
          <a:lstStyle/>
          <a:p>
            <a:pPr algn="ctr">
              <a:lnSpc>
                <a:spcPts val="3372"/>
              </a:lnSpc>
            </a:pPr>
            <a:r>
              <a:rPr lang="en-US" sz="2574">
                <a:solidFill>
                  <a:srgbClr val="000000"/>
                </a:solidFill>
                <a:latin typeface="Dekko"/>
              </a:rPr>
              <a:t>&lt;div class"icon"&gt;</a:t>
            </a:r>
          </a:p>
          <a:p>
            <a:pPr algn="ctr">
              <a:lnSpc>
                <a:spcPts val="3372"/>
              </a:lnSpc>
            </a:pPr>
            <a:r>
              <a:rPr lang="en-US" sz="2574">
                <a:solidFill>
                  <a:srgbClr val="000000"/>
                </a:solidFill>
                <a:latin typeface="Dekko"/>
              </a:rPr>
              <a:t>berisi tautan sebuah fitur aplikasi.</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&lt;script src="dreamnest.js"&gt;&lt;/script&gt;</a:t>
            </a:r>
          </a:p>
          <a:p>
            <a:pPr algn="ctr">
              <a:lnSpc>
                <a:spcPts val="3372"/>
              </a:lnSpc>
            </a:pPr>
            <a:r>
              <a:rPr lang="en-US" sz="2574">
                <a:solidFill>
                  <a:srgbClr val="000000"/>
                </a:solidFill>
                <a:latin typeface="Dekko"/>
              </a:rPr>
              <a:t>merupakan tag script digunakan untuk memuat file javascript eksternal kedalam halaman web.</a:t>
            </a: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7039498" y="1713914"/>
            <a:ext cx="4209004" cy="550997"/>
          </a:xfrm>
          <a:custGeom>
            <a:avLst/>
            <a:gdLst/>
            <a:ahLst/>
            <a:cxnLst/>
            <a:rect l="l" t="t" r="r" b="b"/>
            <a:pathLst>
              <a:path w="4209004" h="550997">
                <a:moveTo>
                  <a:pt x="0" y="0"/>
                </a:moveTo>
                <a:lnTo>
                  <a:pt x="4209004" y="0"/>
                </a:lnTo>
                <a:lnTo>
                  <a:pt x="4209004" y="550996"/>
                </a:lnTo>
                <a:lnTo>
                  <a:pt x="0" y="550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2653782" y="2512391"/>
            <a:ext cx="13570361" cy="7103936"/>
          </a:xfrm>
          <a:custGeom>
            <a:avLst/>
            <a:gdLst/>
            <a:ahLst/>
            <a:cxnLst/>
            <a:rect l="l" t="t" r="r" b="b"/>
            <a:pathLst>
              <a:path w="13570361" h="7103936">
                <a:moveTo>
                  <a:pt x="0" y="0"/>
                </a:moveTo>
                <a:lnTo>
                  <a:pt x="13570361" y="0"/>
                </a:lnTo>
                <a:lnTo>
                  <a:pt x="13570361" y="7103936"/>
                </a:lnTo>
                <a:lnTo>
                  <a:pt x="0" y="7103936"/>
                </a:lnTo>
                <a:lnTo>
                  <a:pt x="0" y="0"/>
                </a:lnTo>
                <a:close/>
              </a:path>
            </a:pathLst>
          </a:custGeom>
          <a:blipFill>
            <a:blip r:embed="rId6"/>
            <a:stretch>
              <a:fillRect l="-3200" t="-4175"/>
            </a:stretch>
          </a:blipFill>
        </p:spPr>
        <p:txBody>
          <a:bodyPr/>
          <a:lstStyle/>
          <a:p>
            <a:endParaRPr lang="en-ID"/>
          </a:p>
        </p:txBody>
      </p:sp>
      <p:sp>
        <p:nvSpPr>
          <p:cNvPr id="6" name="TextBox 6"/>
          <p:cNvSpPr txBox="1"/>
          <p:nvPr/>
        </p:nvSpPr>
        <p:spPr>
          <a:xfrm>
            <a:off x="2012097" y="16510"/>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CSS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2886861" y="784198"/>
            <a:ext cx="11778943" cy="8718604"/>
          </a:xfrm>
          <a:custGeom>
            <a:avLst/>
            <a:gdLst/>
            <a:ahLst/>
            <a:cxnLst/>
            <a:rect l="l" t="t" r="r" b="b"/>
            <a:pathLst>
              <a:path w="11778943" h="8718604">
                <a:moveTo>
                  <a:pt x="0" y="0"/>
                </a:moveTo>
                <a:lnTo>
                  <a:pt x="11778943" y="0"/>
                </a:lnTo>
                <a:lnTo>
                  <a:pt x="11778943" y="8718604"/>
                </a:lnTo>
                <a:lnTo>
                  <a:pt x="0" y="8718604"/>
                </a:lnTo>
                <a:lnTo>
                  <a:pt x="0" y="0"/>
                </a:lnTo>
                <a:close/>
              </a:path>
            </a:pathLst>
          </a:custGeom>
          <a:blipFill>
            <a:blip r:embed="rId3"/>
            <a:stretch>
              <a:fillRect/>
            </a:stretch>
          </a:blipFill>
        </p:spPr>
        <p:txBody>
          <a:bodyPr/>
          <a:lstStyle/>
          <a:p>
            <a:endParaRPr lang="en-ID"/>
          </a:p>
        </p:txBody>
      </p:sp>
      <p:sp>
        <p:nvSpPr>
          <p:cNvPr id="4" name="Freeform 4"/>
          <p:cNvSpPr/>
          <p:nvPr/>
        </p:nvSpPr>
        <p:spPr>
          <a:xfrm>
            <a:off x="4347012" y="692523"/>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4930897" y="4675706"/>
            <a:ext cx="8426207" cy="1677340"/>
          </a:xfrm>
          <a:prstGeom prst="rect">
            <a:avLst/>
          </a:prstGeom>
        </p:spPr>
        <p:txBody>
          <a:bodyPr lIns="0" tIns="0" rIns="0" bIns="0" rtlCol="0" anchor="t">
            <a:spAutoFit/>
          </a:bodyPr>
          <a:lstStyle/>
          <a:p>
            <a:pPr algn="ctr">
              <a:lnSpc>
                <a:spcPts val="3372"/>
              </a:lnSpc>
            </a:pPr>
            <a:r>
              <a:rPr lang="en-US" sz="2574">
                <a:solidFill>
                  <a:srgbClr val="000000"/>
                </a:solidFill>
                <a:latin typeface="Dekko"/>
              </a:rPr>
              <a:t>CSS digunakan untuk membantu merapihkan design pada web dream nest</a:t>
            </a:r>
          </a:p>
          <a:p>
            <a:pPr algn="ctr">
              <a:lnSpc>
                <a:spcPts val="3372"/>
              </a:lnSpc>
            </a:pPr>
            <a:endParaRPr lang="en-US" sz="2574">
              <a:solidFill>
                <a:srgbClr val="000000"/>
              </a:solidFill>
              <a:latin typeface="Dekko"/>
            </a:endParaRPr>
          </a:p>
          <a:p>
            <a:pPr algn="ctr">
              <a:lnSpc>
                <a:spcPts val="3372"/>
              </a:lnSpc>
            </a:pPr>
            <a:endParaRPr lang="en-US" sz="2574">
              <a:solidFill>
                <a:srgbClr val="000000"/>
              </a:solidFill>
              <a:latin typeface="Dekk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7039498" y="1713914"/>
            <a:ext cx="4209004" cy="550997"/>
          </a:xfrm>
          <a:custGeom>
            <a:avLst/>
            <a:gdLst/>
            <a:ahLst/>
            <a:cxnLst/>
            <a:rect l="l" t="t" r="r" b="b"/>
            <a:pathLst>
              <a:path w="4209004" h="550997">
                <a:moveTo>
                  <a:pt x="0" y="0"/>
                </a:moveTo>
                <a:lnTo>
                  <a:pt x="4209004" y="0"/>
                </a:lnTo>
                <a:lnTo>
                  <a:pt x="4209004" y="550996"/>
                </a:lnTo>
                <a:lnTo>
                  <a:pt x="0" y="550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2535867" y="2512391"/>
            <a:ext cx="14018690" cy="7459824"/>
          </a:xfrm>
          <a:custGeom>
            <a:avLst/>
            <a:gdLst/>
            <a:ahLst/>
            <a:cxnLst/>
            <a:rect l="l" t="t" r="r" b="b"/>
            <a:pathLst>
              <a:path w="14018690" h="7459824">
                <a:moveTo>
                  <a:pt x="0" y="0"/>
                </a:moveTo>
                <a:lnTo>
                  <a:pt x="14018690" y="0"/>
                </a:lnTo>
                <a:lnTo>
                  <a:pt x="14018690" y="7459824"/>
                </a:lnTo>
                <a:lnTo>
                  <a:pt x="0" y="7459824"/>
                </a:lnTo>
                <a:lnTo>
                  <a:pt x="0" y="0"/>
                </a:lnTo>
                <a:close/>
              </a:path>
            </a:pathLst>
          </a:custGeom>
          <a:blipFill>
            <a:blip r:embed="rId6"/>
            <a:stretch>
              <a:fillRect t="-2779" b="-2779"/>
            </a:stretch>
          </a:blipFill>
        </p:spPr>
        <p:txBody>
          <a:bodyPr/>
          <a:lstStyle/>
          <a:p>
            <a:endParaRPr lang="en-ID"/>
          </a:p>
        </p:txBody>
      </p:sp>
      <p:sp>
        <p:nvSpPr>
          <p:cNvPr id="6" name="TextBox 6"/>
          <p:cNvSpPr txBox="1"/>
          <p:nvPr/>
        </p:nvSpPr>
        <p:spPr>
          <a:xfrm>
            <a:off x="2012097" y="16510"/>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7039498" y="1713914"/>
            <a:ext cx="4209004" cy="550997"/>
          </a:xfrm>
          <a:custGeom>
            <a:avLst/>
            <a:gdLst/>
            <a:ahLst/>
            <a:cxnLst/>
            <a:rect l="l" t="t" r="r" b="b"/>
            <a:pathLst>
              <a:path w="4209004" h="550997">
                <a:moveTo>
                  <a:pt x="0" y="0"/>
                </a:moveTo>
                <a:lnTo>
                  <a:pt x="4209004" y="0"/>
                </a:lnTo>
                <a:lnTo>
                  <a:pt x="4209004" y="550996"/>
                </a:lnTo>
                <a:lnTo>
                  <a:pt x="0" y="550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2804207" y="2992833"/>
            <a:ext cx="12679586" cy="4301335"/>
          </a:xfrm>
          <a:custGeom>
            <a:avLst/>
            <a:gdLst/>
            <a:ahLst/>
            <a:cxnLst/>
            <a:rect l="l" t="t" r="r" b="b"/>
            <a:pathLst>
              <a:path w="12679586" h="4301335">
                <a:moveTo>
                  <a:pt x="0" y="0"/>
                </a:moveTo>
                <a:lnTo>
                  <a:pt x="12679586" y="0"/>
                </a:lnTo>
                <a:lnTo>
                  <a:pt x="12679586" y="4301334"/>
                </a:lnTo>
                <a:lnTo>
                  <a:pt x="0" y="4301334"/>
                </a:lnTo>
                <a:lnTo>
                  <a:pt x="0" y="0"/>
                </a:lnTo>
                <a:close/>
              </a:path>
            </a:pathLst>
          </a:custGeom>
          <a:blipFill>
            <a:blip r:embed="rId6"/>
            <a:stretch>
              <a:fillRect/>
            </a:stretch>
          </a:blipFill>
        </p:spPr>
        <p:txBody>
          <a:bodyPr/>
          <a:lstStyle/>
          <a:p>
            <a:endParaRPr lang="en-ID"/>
          </a:p>
        </p:txBody>
      </p:sp>
      <p:sp>
        <p:nvSpPr>
          <p:cNvPr id="6" name="TextBox 6"/>
          <p:cNvSpPr txBox="1"/>
          <p:nvPr/>
        </p:nvSpPr>
        <p:spPr>
          <a:xfrm>
            <a:off x="2012097" y="16510"/>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JS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3"/>
            <a:stretch>
              <a:fillRect/>
            </a:stretch>
          </a:blipFill>
        </p:spPr>
        <p:txBody>
          <a:bodyPr/>
          <a:lstStyle/>
          <a:p>
            <a:endParaRPr lang="en-ID"/>
          </a:p>
        </p:txBody>
      </p:sp>
      <p:sp>
        <p:nvSpPr>
          <p:cNvPr id="4" name="TextBox 4"/>
          <p:cNvSpPr txBox="1"/>
          <p:nvPr/>
        </p:nvSpPr>
        <p:spPr>
          <a:xfrm rot="171973">
            <a:off x="5577839" y="2920167"/>
            <a:ext cx="7156588" cy="3462223"/>
          </a:xfrm>
          <a:prstGeom prst="rect">
            <a:avLst/>
          </a:prstGeom>
        </p:spPr>
        <p:txBody>
          <a:bodyPr lIns="0" tIns="0" rIns="0" bIns="0" rtlCol="0" anchor="t">
            <a:spAutoFit/>
          </a:bodyPr>
          <a:lstStyle/>
          <a:p>
            <a:pPr algn="ctr">
              <a:lnSpc>
                <a:spcPts val="25468"/>
              </a:lnSpc>
              <a:spcBef>
                <a:spcPct val="0"/>
              </a:spcBef>
            </a:pPr>
            <a:r>
              <a:rPr lang="en-US" sz="18192" spc="418">
                <a:solidFill>
                  <a:srgbClr val="000000"/>
                </a:solidFill>
                <a:latin typeface="Ballpoint"/>
              </a:rPr>
              <a:t>Thanks!</a:t>
            </a:r>
          </a:p>
        </p:txBody>
      </p:sp>
      <p:sp>
        <p:nvSpPr>
          <p:cNvPr id="5" name="Freeform 5"/>
          <p:cNvSpPr/>
          <p:nvPr/>
        </p:nvSpPr>
        <p:spPr>
          <a:xfrm rot="137152">
            <a:off x="3720539" y="6812287"/>
            <a:ext cx="2829761" cy="2686683"/>
          </a:xfrm>
          <a:custGeom>
            <a:avLst/>
            <a:gdLst/>
            <a:ahLst/>
            <a:cxnLst/>
            <a:rect l="l" t="t" r="r" b="b"/>
            <a:pathLst>
              <a:path w="2829761" h="2686683">
                <a:moveTo>
                  <a:pt x="0" y="0"/>
                </a:moveTo>
                <a:lnTo>
                  <a:pt x="2829761" y="0"/>
                </a:lnTo>
                <a:lnTo>
                  <a:pt x="2829761" y="2686682"/>
                </a:lnTo>
                <a:lnTo>
                  <a:pt x="0" y="2686682"/>
                </a:lnTo>
                <a:lnTo>
                  <a:pt x="0" y="0"/>
                </a:lnTo>
                <a:close/>
              </a:path>
            </a:pathLst>
          </a:custGeom>
          <a:blipFill>
            <a:blip r:embed="rId4"/>
            <a:stretch>
              <a:fillRect/>
            </a:stretch>
          </a:blipFill>
        </p:spPr>
        <p:txBody>
          <a:bodyPr/>
          <a:lstStyle/>
          <a:p>
            <a:endParaRPr lang="en-ID"/>
          </a:p>
        </p:txBody>
      </p:sp>
      <p:sp>
        <p:nvSpPr>
          <p:cNvPr id="6" name="Freeform 6"/>
          <p:cNvSpPr/>
          <p:nvPr/>
        </p:nvSpPr>
        <p:spPr>
          <a:xfrm rot="671662">
            <a:off x="4402112" y="7257625"/>
            <a:ext cx="1466614" cy="1402617"/>
          </a:xfrm>
          <a:custGeom>
            <a:avLst/>
            <a:gdLst/>
            <a:ahLst/>
            <a:cxnLst/>
            <a:rect l="l" t="t" r="r" b="b"/>
            <a:pathLst>
              <a:path w="1466614" h="1402617">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7" name="Freeform 7"/>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8" name="Freeform 8"/>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9" name="Freeform 9"/>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3"/>
            <a:stretch>
              <a:fillRect/>
            </a:stretch>
          </a:blipFill>
        </p:spPr>
        <p:txBody>
          <a:bodyPr/>
          <a:lstStyle/>
          <a:p>
            <a:endParaRPr lang="en-ID"/>
          </a:p>
        </p:txBody>
      </p:sp>
      <p:sp>
        <p:nvSpPr>
          <p:cNvPr id="4" name="Freeform 4"/>
          <p:cNvSpPr/>
          <p:nvPr/>
        </p:nvSpPr>
        <p:spPr>
          <a:xfrm>
            <a:off x="1501644" y="529928"/>
            <a:ext cx="4121568" cy="4114800"/>
          </a:xfrm>
          <a:custGeom>
            <a:avLst/>
            <a:gdLst/>
            <a:ahLst/>
            <a:cxnLst/>
            <a:rect l="l" t="t" r="r" b="b"/>
            <a:pathLst>
              <a:path w="4121568" h="4114800">
                <a:moveTo>
                  <a:pt x="0" y="0"/>
                </a:moveTo>
                <a:lnTo>
                  <a:pt x="4121567" y="0"/>
                </a:lnTo>
                <a:lnTo>
                  <a:pt x="4121567" y="4114800"/>
                </a:lnTo>
                <a:lnTo>
                  <a:pt x="0" y="4114800"/>
                </a:lnTo>
                <a:lnTo>
                  <a:pt x="0" y="0"/>
                </a:lnTo>
                <a:close/>
              </a:path>
            </a:pathLst>
          </a:custGeom>
          <a:blipFill>
            <a:blip r:embed="rId4"/>
            <a:stretch>
              <a:fillRect/>
            </a:stretch>
          </a:blipFill>
        </p:spPr>
        <p:txBody>
          <a:bodyPr/>
          <a:lstStyle/>
          <a:p>
            <a:endParaRPr lang="en-ID"/>
          </a:p>
        </p:txBody>
      </p:sp>
      <p:sp>
        <p:nvSpPr>
          <p:cNvPr id="5" name="TextBox 5"/>
          <p:cNvSpPr txBox="1"/>
          <p:nvPr/>
        </p:nvSpPr>
        <p:spPr>
          <a:xfrm>
            <a:off x="4000336" y="2005067"/>
            <a:ext cx="10656837"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rPr>
              <a:t>Introduction</a:t>
            </a:r>
          </a:p>
        </p:txBody>
      </p:sp>
      <p:sp>
        <p:nvSpPr>
          <p:cNvPr id="6" name="TextBox 6"/>
          <p:cNvSpPr txBox="1"/>
          <p:nvPr/>
        </p:nvSpPr>
        <p:spPr>
          <a:xfrm>
            <a:off x="4185090" y="5171453"/>
            <a:ext cx="10287328" cy="1977004"/>
          </a:xfrm>
          <a:prstGeom prst="rect">
            <a:avLst/>
          </a:prstGeom>
        </p:spPr>
        <p:txBody>
          <a:bodyPr lIns="0" tIns="0" rIns="0" bIns="0" rtlCol="0" anchor="t">
            <a:spAutoFit/>
          </a:bodyPr>
          <a:lstStyle/>
          <a:p>
            <a:pPr algn="ctr">
              <a:lnSpc>
                <a:spcPts val="3966"/>
              </a:lnSpc>
            </a:pPr>
            <a:r>
              <a:rPr lang="en-US" sz="3027">
                <a:solidFill>
                  <a:srgbClr val="000000"/>
                </a:solidFill>
                <a:latin typeface="Dekko"/>
              </a:rPr>
              <a:t>DREAMNEST</a:t>
            </a:r>
          </a:p>
          <a:p>
            <a:pPr algn="ctr">
              <a:lnSpc>
                <a:spcPts val="3966"/>
              </a:lnSpc>
            </a:pPr>
            <a:r>
              <a:rPr lang="en-US" sz="3027">
                <a:solidFill>
                  <a:srgbClr val="000000"/>
                </a:solidFill>
                <a:latin typeface="Dekko"/>
              </a:rPr>
              <a:t>Merupakan sebuah web aplikasi penyimpanan data yang berfungsi sebagai penyimpanan catatan,gagasan,atau sebuah ide yang di simpan secara online.</a:t>
            </a:r>
          </a:p>
        </p:txBody>
      </p:sp>
      <p:grpSp>
        <p:nvGrpSpPr>
          <p:cNvPr id="7" name="Group 7"/>
          <p:cNvGrpSpPr/>
          <p:nvPr/>
        </p:nvGrpSpPr>
        <p:grpSpPr>
          <a:xfrm>
            <a:off x="5486400" y="4307578"/>
            <a:ext cx="7315200" cy="288178"/>
            <a:chOff x="0" y="0"/>
            <a:chExt cx="9753600" cy="384238"/>
          </a:xfrm>
        </p:grpSpPr>
        <p:sp>
          <p:nvSpPr>
            <p:cNvPr id="8" name="Freeform 8"/>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Freeform 9"/>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6955641" y="2275610"/>
            <a:ext cx="4209004" cy="550997"/>
          </a:xfrm>
          <a:custGeom>
            <a:avLst/>
            <a:gdLst/>
            <a:ahLst/>
            <a:cxnLst/>
            <a:rect l="l" t="t" r="r" b="b"/>
            <a:pathLst>
              <a:path w="4209004" h="550997">
                <a:moveTo>
                  <a:pt x="0" y="0"/>
                </a:moveTo>
                <a:lnTo>
                  <a:pt x="4209004" y="0"/>
                </a:lnTo>
                <a:lnTo>
                  <a:pt x="4209004" y="550997"/>
                </a:lnTo>
                <a:lnTo>
                  <a:pt x="0" y="550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TextBox 6"/>
          <p:cNvSpPr txBox="1"/>
          <p:nvPr/>
        </p:nvSpPr>
        <p:spPr>
          <a:xfrm>
            <a:off x="2095954" y="507134"/>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TAMPILAN DREAMNEST </a:t>
            </a:r>
          </a:p>
        </p:txBody>
      </p:sp>
      <p:pic>
        <p:nvPicPr>
          <p:cNvPr id="1026" name="Picture 2">
            <a:extLst>
              <a:ext uri="{FF2B5EF4-FFF2-40B4-BE49-F238E27FC236}">
                <a16:creationId xmlns:a16="http://schemas.microsoft.com/office/drawing/2014/main" id="{A61CDF82-A363-3EFB-A9EC-45D85C37FE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3353308"/>
            <a:ext cx="12804863" cy="6682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5435858" y="687910"/>
            <a:ext cx="7694771" cy="2196507"/>
          </a:xfrm>
          <a:custGeom>
            <a:avLst/>
            <a:gdLst/>
            <a:ahLst/>
            <a:cxnLst/>
            <a:rect l="l" t="t" r="r" b="b"/>
            <a:pathLst>
              <a:path w="7694771" h="2196507">
                <a:moveTo>
                  <a:pt x="0" y="0"/>
                </a:moveTo>
                <a:lnTo>
                  <a:pt x="7694771" y="0"/>
                </a:lnTo>
                <a:lnTo>
                  <a:pt x="7694771" y="2196508"/>
                </a:lnTo>
                <a:lnTo>
                  <a:pt x="0" y="2196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4" name="Freeform 4"/>
          <p:cNvSpPr/>
          <p:nvPr/>
        </p:nvSpPr>
        <p:spPr>
          <a:xfrm rot="5400000">
            <a:off x="5570642" y="3762048"/>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ID"/>
          </a:p>
        </p:txBody>
      </p:sp>
      <p:sp>
        <p:nvSpPr>
          <p:cNvPr id="5" name="Freeform 5"/>
          <p:cNvSpPr/>
          <p:nvPr/>
        </p:nvSpPr>
        <p:spPr>
          <a:xfrm rot="5400000">
            <a:off x="10982249"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ID"/>
          </a:p>
        </p:txBody>
      </p:sp>
      <p:sp>
        <p:nvSpPr>
          <p:cNvPr id="6" name="TextBox 6"/>
          <p:cNvSpPr txBox="1"/>
          <p:nvPr/>
        </p:nvSpPr>
        <p:spPr>
          <a:xfrm>
            <a:off x="2284523" y="164035"/>
            <a:ext cx="13925345" cy="2605345"/>
          </a:xfrm>
          <a:prstGeom prst="rect">
            <a:avLst/>
          </a:prstGeom>
        </p:spPr>
        <p:txBody>
          <a:bodyPr lIns="0" tIns="0" rIns="0" bIns="0" rtlCol="0" anchor="t">
            <a:spAutoFit/>
          </a:bodyPr>
          <a:lstStyle/>
          <a:p>
            <a:pPr algn="ctr">
              <a:lnSpc>
                <a:spcPts val="19148"/>
              </a:lnSpc>
              <a:spcBef>
                <a:spcPct val="0"/>
              </a:spcBef>
            </a:pPr>
            <a:r>
              <a:rPr lang="en-US" sz="13677">
                <a:solidFill>
                  <a:srgbClr val="000000"/>
                </a:solidFill>
                <a:latin typeface="Ballpoint"/>
              </a:rPr>
              <a:t>CODE</a:t>
            </a:r>
          </a:p>
        </p:txBody>
      </p:sp>
      <p:sp>
        <p:nvSpPr>
          <p:cNvPr id="7" name="Freeform 7"/>
          <p:cNvSpPr/>
          <p:nvPr/>
        </p:nvSpPr>
        <p:spPr>
          <a:xfrm rot="5400000">
            <a:off x="159035"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ID"/>
          </a:p>
        </p:txBody>
      </p:sp>
      <p:sp>
        <p:nvSpPr>
          <p:cNvPr id="8" name="Freeform 8"/>
          <p:cNvSpPr/>
          <p:nvPr/>
        </p:nvSpPr>
        <p:spPr>
          <a:xfrm rot="131805">
            <a:off x="6524987" y="4097424"/>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6"/>
            <a:stretch>
              <a:fillRect/>
            </a:stretch>
          </a:blipFill>
        </p:spPr>
        <p:txBody>
          <a:bodyPr/>
          <a:lstStyle/>
          <a:p>
            <a:endParaRPr lang="en-ID"/>
          </a:p>
        </p:txBody>
      </p:sp>
      <p:sp>
        <p:nvSpPr>
          <p:cNvPr id="9" name="Freeform 9"/>
          <p:cNvSpPr/>
          <p:nvPr/>
        </p:nvSpPr>
        <p:spPr>
          <a:xfrm rot="131805">
            <a:off x="11938709" y="3500305"/>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txBody>
          <a:bodyPr/>
          <a:lstStyle/>
          <a:p>
            <a:endParaRPr lang="en-ID"/>
          </a:p>
        </p:txBody>
      </p:sp>
      <p:sp>
        <p:nvSpPr>
          <p:cNvPr id="10" name="Freeform 10"/>
          <p:cNvSpPr/>
          <p:nvPr/>
        </p:nvSpPr>
        <p:spPr>
          <a:xfrm rot="131805">
            <a:off x="1113381" y="3656356"/>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txBody>
          <a:bodyPr/>
          <a:lstStyle/>
          <a:p>
            <a:endParaRPr lang="en-ID"/>
          </a:p>
        </p:txBody>
      </p:sp>
      <p:sp>
        <p:nvSpPr>
          <p:cNvPr id="11" name="TextBox 11"/>
          <p:cNvSpPr txBox="1"/>
          <p:nvPr/>
        </p:nvSpPr>
        <p:spPr>
          <a:xfrm rot="-10036">
            <a:off x="13563415" y="3547827"/>
            <a:ext cx="3405754"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JS (Java Script)</a:t>
            </a:r>
          </a:p>
        </p:txBody>
      </p:sp>
      <p:sp>
        <p:nvSpPr>
          <p:cNvPr id="12" name="TextBox 12"/>
          <p:cNvSpPr txBox="1"/>
          <p:nvPr/>
        </p:nvSpPr>
        <p:spPr>
          <a:xfrm rot="-7035">
            <a:off x="7051755" y="5600398"/>
            <a:ext cx="4390879" cy="3517956"/>
          </a:xfrm>
          <a:prstGeom prst="rect">
            <a:avLst/>
          </a:prstGeom>
        </p:spPr>
        <p:txBody>
          <a:bodyPr lIns="0" tIns="0" rIns="0" bIns="0" rtlCol="0" anchor="t">
            <a:spAutoFit/>
          </a:bodyPr>
          <a:lstStyle/>
          <a:p>
            <a:pPr algn="ctr">
              <a:lnSpc>
                <a:spcPts val="2818"/>
              </a:lnSpc>
            </a:pPr>
            <a:r>
              <a:rPr lang="en-US" sz="2151">
                <a:solidFill>
                  <a:srgbClr val="000000"/>
                </a:solidFill>
                <a:latin typeface="Dekko"/>
              </a:rPr>
              <a:t>CSS, atau Cascading Style Sheets, adalah suatu bahasa pemrograman yang digunakan untuk mengatur tampilan dan presentasi elemen-elemen HTML pada halaman web. HTML menyediakan struktur dasar dan konten halaman web, sementara CSS memberikan aturan untuk merancang tata letak, warna, ukuran, dan gaya elemen-elemen tersebut.</a:t>
            </a:r>
          </a:p>
        </p:txBody>
      </p:sp>
      <p:sp>
        <p:nvSpPr>
          <p:cNvPr id="13" name="TextBox 13"/>
          <p:cNvSpPr txBox="1"/>
          <p:nvPr/>
        </p:nvSpPr>
        <p:spPr>
          <a:xfrm>
            <a:off x="8234188" y="4078908"/>
            <a:ext cx="3531716"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CSS</a:t>
            </a:r>
          </a:p>
        </p:txBody>
      </p:sp>
      <p:sp>
        <p:nvSpPr>
          <p:cNvPr id="14" name="TextBox 14"/>
          <p:cNvSpPr txBox="1"/>
          <p:nvPr/>
        </p:nvSpPr>
        <p:spPr>
          <a:xfrm rot="4959">
            <a:off x="12878166" y="5028448"/>
            <a:ext cx="3751723" cy="4680906"/>
          </a:xfrm>
          <a:prstGeom prst="rect">
            <a:avLst/>
          </a:prstGeom>
        </p:spPr>
        <p:txBody>
          <a:bodyPr lIns="0" tIns="0" rIns="0" bIns="0" rtlCol="0" anchor="t">
            <a:spAutoFit/>
          </a:bodyPr>
          <a:lstStyle/>
          <a:p>
            <a:pPr algn="ctr">
              <a:lnSpc>
                <a:spcPts val="2896"/>
              </a:lnSpc>
            </a:pPr>
            <a:r>
              <a:rPr lang="en-US" sz="2211">
                <a:solidFill>
                  <a:srgbClr val="000000"/>
                </a:solidFill>
                <a:latin typeface="Dekko"/>
              </a:rPr>
              <a:t>JavaScript adalah bahasa pemrograman yang sering digunakan untuk membuat interaktivitas pada halaman web. Meskipun nama "JavaScript" menyiratkan keterkaitan dengan bahasa pemrograman Java, keduanya sebenarnya adalah bahasa yang berbeda dan memiliki desain serta tujuan yang berbeda pula.</a:t>
            </a:r>
          </a:p>
          <a:p>
            <a:pPr algn="ctr">
              <a:lnSpc>
                <a:spcPts val="2896"/>
              </a:lnSpc>
            </a:pPr>
            <a:endParaRPr lang="en-US" sz="2211">
              <a:solidFill>
                <a:srgbClr val="000000"/>
              </a:solidFill>
              <a:latin typeface="Dekko"/>
            </a:endParaRPr>
          </a:p>
          <a:p>
            <a:pPr algn="ctr">
              <a:lnSpc>
                <a:spcPts val="2896"/>
              </a:lnSpc>
            </a:pPr>
            <a:endParaRPr lang="en-US" sz="2211">
              <a:solidFill>
                <a:srgbClr val="000000"/>
              </a:solidFill>
              <a:latin typeface="Dekko"/>
            </a:endParaRPr>
          </a:p>
        </p:txBody>
      </p:sp>
      <p:sp>
        <p:nvSpPr>
          <p:cNvPr id="15" name="TextBox 15"/>
          <p:cNvSpPr txBox="1"/>
          <p:nvPr/>
        </p:nvSpPr>
        <p:spPr>
          <a:xfrm rot="-7035">
            <a:off x="1604067" y="5050247"/>
            <a:ext cx="4357610" cy="3908262"/>
          </a:xfrm>
          <a:prstGeom prst="rect">
            <a:avLst/>
          </a:prstGeom>
        </p:spPr>
        <p:txBody>
          <a:bodyPr lIns="0" tIns="0" rIns="0" bIns="0" rtlCol="0" anchor="t">
            <a:spAutoFit/>
          </a:bodyPr>
          <a:lstStyle/>
          <a:p>
            <a:pPr algn="ctr">
              <a:lnSpc>
                <a:spcPts val="3141"/>
              </a:lnSpc>
            </a:pPr>
            <a:r>
              <a:rPr lang="en-US" sz="2397">
                <a:solidFill>
                  <a:srgbClr val="000000"/>
                </a:solidFill>
                <a:latin typeface="Dekko"/>
              </a:rPr>
              <a:t>HTML, atau HyperText Markup Language, adalah singkatan dari bahasa pemrograman yang digunakan untuk membuat dan merancang halaman web. HTML memberikan struktur dasar untuk konten web dan memungkinkan penataan atau penempatan elemen-elemen multimedia lainnya di dalam halaman web.</a:t>
            </a:r>
          </a:p>
        </p:txBody>
      </p:sp>
      <p:sp>
        <p:nvSpPr>
          <p:cNvPr id="16" name="TextBox 16"/>
          <p:cNvSpPr txBox="1"/>
          <p:nvPr/>
        </p:nvSpPr>
        <p:spPr>
          <a:xfrm rot="-22031">
            <a:off x="2820985" y="3643973"/>
            <a:ext cx="3427735"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HTML</a:t>
            </a:r>
          </a:p>
        </p:txBody>
      </p:sp>
      <p:sp>
        <p:nvSpPr>
          <p:cNvPr id="17" name="TextBox 17"/>
          <p:cNvSpPr txBox="1"/>
          <p:nvPr/>
        </p:nvSpPr>
        <p:spPr>
          <a:xfrm>
            <a:off x="1376125" y="3383557"/>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1</a:t>
            </a:r>
          </a:p>
        </p:txBody>
      </p:sp>
      <p:sp>
        <p:nvSpPr>
          <p:cNvPr id="18" name="TextBox 18"/>
          <p:cNvSpPr txBox="1"/>
          <p:nvPr/>
        </p:nvSpPr>
        <p:spPr>
          <a:xfrm>
            <a:off x="6772812" y="382337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2</a:t>
            </a:r>
          </a:p>
        </p:txBody>
      </p:sp>
      <p:sp>
        <p:nvSpPr>
          <p:cNvPr id="19" name="TextBox 19"/>
          <p:cNvSpPr txBox="1"/>
          <p:nvPr/>
        </p:nvSpPr>
        <p:spPr>
          <a:xfrm>
            <a:off x="12201453" y="319670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299676">
            <a:off x="2989298" y="-2573391"/>
            <a:ext cx="16113378" cy="20465731"/>
          </a:xfrm>
          <a:custGeom>
            <a:avLst/>
            <a:gdLst/>
            <a:ahLst/>
            <a:cxnLst/>
            <a:rect l="l" t="t" r="r" b="b"/>
            <a:pathLst>
              <a:path w="16113378" h="20465731">
                <a:moveTo>
                  <a:pt x="0" y="0"/>
                </a:moveTo>
                <a:lnTo>
                  <a:pt x="16113378" y="0"/>
                </a:lnTo>
                <a:lnTo>
                  <a:pt x="16113378" y="20465731"/>
                </a:lnTo>
                <a:lnTo>
                  <a:pt x="0" y="20465731"/>
                </a:lnTo>
                <a:lnTo>
                  <a:pt x="0" y="0"/>
                </a:lnTo>
                <a:close/>
              </a:path>
            </a:pathLst>
          </a:custGeom>
          <a:blipFill>
            <a:blip r:embed="rId3"/>
            <a:stretch>
              <a:fillRect/>
            </a:stretch>
          </a:blipFill>
        </p:spPr>
        <p:txBody>
          <a:bodyPr/>
          <a:lstStyle/>
          <a:p>
            <a:endParaRPr lang="en-ID"/>
          </a:p>
        </p:txBody>
      </p:sp>
      <p:sp>
        <p:nvSpPr>
          <p:cNvPr id="4" name="Freeform 4"/>
          <p:cNvSpPr/>
          <p:nvPr/>
        </p:nvSpPr>
        <p:spPr>
          <a:xfrm>
            <a:off x="1152352" y="871432"/>
            <a:ext cx="5129046" cy="5120624"/>
          </a:xfrm>
          <a:custGeom>
            <a:avLst/>
            <a:gdLst/>
            <a:ahLst/>
            <a:cxnLst/>
            <a:rect l="l" t="t" r="r" b="b"/>
            <a:pathLst>
              <a:path w="5129046" h="5120624">
                <a:moveTo>
                  <a:pt x="0" y="0"/>
                </a:moveTo>
                <a:lnTo>
                  <a:pt x="5129046" y="0"/>
                </a:lnTo>
                <a:lnTo>
                  <a:pt x="5129046" y="5120624"/>
                </a:lnTo>
                <a:lnTo>
                  <a:pt x="0" y="5120624"/>
                </a:lnTo>
                <a:lnTo>
                  <a:pt x="0" y="0"/>
                </a:lnTo>
                <a:close/>
              </a:path>
            </a:pathLst>
          </a:custGeom>
          <a:blipFill>
            <a:blip r:embed="rId4"/>
            <a:stretch>
              <a:fillRect/>
            </a:stretch>
          </a:blipFill>
        </p:spPr>
        <p:txBody>
          <a:bodyPr/>
          <a:lstStyle/>
          <a:p>
            <a:endParaRPr lang="en-ID"/>
          </a:p>
        </p:txBody>
      </p:sp>
      <p:sp>
        <p:nvSpPr>
          <p:cNvPr id="5" name="TextBox 5"/>
          <p:cNvSpPr txBox="1"/>
          <p:nvPr/>
        </p:nvSpPr>
        <p:spPr>
          <a:xfrm rot="-730807">
            <a:off x="6674360" y="4184782"/>
            <a:ext cx="8415186" cy="3279141"/>
          </a:xfrm>
          <a:prstGeom prst="rect">
            <a:avLst/>
          </a:prstGeom>
        </p:spPr>
        <p:txBody>
          <a:bodyPr lIns="0" tIns="0" rIns="0" bIns="0" rtlCol="0" anchor="t">
            <a:spAutoFit/>
          </a:bodyPr>
          <a:lstStyle/>
          <a:p>
            <a:pPr algn="ctr">
              <a:lnSpc>
                <a:spcPts val="12459"/>
              </a:lnSpc>
              <a:spcBef>
                <a:spcPct val="0"/>
              </a:spcBef>
            </a:pPr>
            <a:r>
              <a:rPr lang="en-US" sz="8899">
                <a:solidFill>
                  <a:srgbClr val="000000"/>
                </a:solidFill>
                <a:latin typeface="Ballpoint"/>
              </a:rPr>
              <a:t>PENJELASAN PEMBUATAN WEB</a:t>
            </a:r>
          </a:p>
        </p:txBody>
      </p:sp>
      <p:sp>
        <p:nvSpPr>
          <p:cNvPr id="6" name="Freeform 6"/>
          <p:cNvSpPr/>
          <p:nvPr/>
        </p:nvSpPr>
        <p:spPr>
          <a:xfrm rot="-396927">
            <a:off x="9933249" y="7668144"/>
            <a:ext cx="4343877" cy="568653"/>
          </a:xfrm>
          <a:custGeom>
            <a:avLst/>
            <a:gdLst/>
            <a:ahLst/>
            <a:cxnLst/>
            <a:rect l="l" t="t" r="r" b="b"/>
            <a:pathLst>
              <a:path w="4343877" h="568653">
                <a:moveTo>
                  <a:pt x="0" y="0"/>
                </a:moveTo>
                <a:lnTo>
                  <a:pt x="4343877" y="0"/>
                </a:lnTo>
                <a:lnTo>
                  <a:pt x="4343877" y="568653"/>
                </a:lnTo>
                <a:lnTo>
                  <a:pt x="0" y="568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7" name="Freeform 7"/>
          <p:cNvSpPr/>
          <p:nvPr/>
        </p:nvSpPr>
        <p:spPr>
          <a:xfrm rot="-2331786">
            <a:off x="747677" y="7274783"/>
            <a:ext cx="5368439" cy="2420678"/>
          </a:xfrm>
          <a:custGeom>
            <a:avLst/>
            <a:gdLst/>
            <a:ahLst/>
            <a:cxnLst/>
            <a:rect l="l" t="t" r="r" b="b"/>
            <a:pathLst>
              <a:path w="5368439" h="2420678">
                <a:moveTo>
                  <a:pt x="0" y="0"/>
                </a:moveTo>
                <a:lnTo>
                  <a:pt x="5368439" y="0"/>
                </a:lnTo>
                <a:lnTo>
                  <a:pt x="5368439" y="2420678"/>
                </a:lnTo>
                <a:lnTo>
                  <a:pt x="0" y="2420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8" name="Freeform 8"/>
          <p:cNvSpPr/>
          <p:nvPr/>
        </p:nvSpPr>
        <p:spPr>
          <a:xfrm rot="-988331">
            <a:off x="15293040" y="1891534"/>
            <a:ext cx="1589353" cy="2037632"/>
          </a:xfrm>
          <a:custGeom>
            <a:avLst/>
            <a:gdLst/>
            <a:ahLst/>
            <a:cxnLst/>
            <a:rect l="l" t="t" r="r" b="b"/>
            <a:pathLst>
              <a:path w="1589353" h="2037632">
                <a:moveTo>
                  <a:pt x="0" y="0"/>
                </a:moveTo>
                <a:lnTo>
                  <a:pt x="1589353" y="0"/>
                </a:lnTo>
                <a:lnTo>
                  <a:pt x="1589353" y="2037631"/>
                </a:lnTo>
                <a:lnTo>
                  <a:pt x="0" y="20376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6955641" y="2275610"/>
            <a:ext cx="4209004" cy="550997"/>
          </a:xfrm>
          <a:custGeom>
            <a:avLst/>
            <a:gdLst/>
            <a:ahLst/>
            <a:cxnLst/>
            <a:rect l="l" t="t" r="r" b="b"/>
            <a:pathLst>
              <a:path w="4209004" h="550997">
                <a:moveTo>
                  <a:pt x="0" y="0"/>
                </a:moveTo>
                <a:lnTo>
                  <a:pt x="4209004" y="0"/>
                </a:lnTo>
                <a:lnTo>
                  <a:pt x="4209004" y="550997"/>
                </a:lnTo>
                <a:lnTo>
                  <a:pt x="0" y="550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1886806" y="3240162"/>
            <a:ext cx="15136138" cy="6653696"/>
          </a:xfrm>
          <a:custGeom>
            <a:avLst/>
            <a:gdLst/>
            <a:ahLst/>
            <a:cxnLst/>
            <a:rect l="l" t="t" r="r" b="b"/>
            <a:pathLst>
              <a:path w="15136138" h="6653696">
                <a:moveTo>
                  <a:pt x="0" y="0"/>
                </a:moveTo>
                <a:lnTo>
                  <a:pt x="15136138" y="0"/>
                </a:lnTo>
                <a:lnTo>
                  <a:pt x="15136138" y="6653696"/>
                </a:lnTo>
                <a:lnTo>
                  <a:pt x="0" y="6653696"/>
                </a:lnTo>
                <a:lnTo>
                  <a:pt x="0" y="0"/>
                </a:lnTo>
                <a:close/>
              </a:path>
            </a:pathLst>
          </a:custGeom>
          <a:blipFill>
            <a:blip r:embed="rId6"/>
            <a:stretch>
              <a:fillRect/>
            </a:stretch>
          </a:blipFill>
        </p:spPr>
        <p:txBody>
          <a:bodyPr/>
          <a:lstStyle/>
          <a:p>
            <a:endParaRPr lang="en-ID"/>
          </a:p>
        </p:txBody>
      </p:sp>
      <p:sp>
        <p:nvSpPr>
          <p:cNvPr id="6" name="TextBox 6"/>
          <p:cNvSpPr txBox="1"/>
          <p:nvPr/>
        </p:nvSpPr>
        <p:spPr>
          <a:xfrm>
            <a:off x="2095954" y="507134"/>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HTML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ID"/>
          </a:p>
        </p:txBody>
      </p:sp>
      <p:sp>
        <p:nvSpPr>
          <p:cNvPr id="4" name="Freeform 4"/>
          <p:cNvSpPr/>
          <p:nvPr/>
        </p:nvSpPr>
        <p:spPr>
          <a:xfrm rot="408396">
            <a:off x="6955641" y="2275610"/>
            <a:ext cx="4209004" cy="550997"/>
          </a:xfrm>
          <a:custGeom>
            <a:avLst/>
            <a:gdLst/>
            <a:ahLst/>
            <a:cxnLst/>
            <a:rect l="l" t="t" r="r" b="b"/>
            <a:pathLst>
              <a:path w="4209004" h="550997">
                <a:moveTo>
                  <a:pt x="0" y="0"/>
                </a:moveTo>
                <a:lnTo>
                  <a:pt x="4209004" y="0"/>
                </a:lnTo>
                <a:lnTo>
                  <a:pt x="4209004" y="550997"/>
                </a:lnTo>
                <a:lnTo>
                  <a:pt x="0" y="550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2819418" y="3794610"/>
            <a:ext cx="12649163" cy="3917465"/>
          </a:xfrm>
          <a:custGeom>
            <a:avLst/>
            <a:gdLst/>
            <a:ahLst/>
            <a:cxnLst/>
            <a:rect l="l" t="t" r="r" b="b"/>
            <a:pathLst>
              <a:path w="12649163" h="3917465">
                <a:moveTo>
                  <a:pt x="0" y="0"/>
                </a:moveTo>
                <a:lnTo>
                  <a:pt x="12649164" y="0"/>
                </a:lnTo>
                <a:lnTo>
                  <a:pt x="12649164" y="3917465"/>
                </a:lnTo>
                <a:lnTo>
                  <a:pt x="0" y="3917465"/>
                </a:lnTo>
                <a:lnTo>
                  <a:pt x="0" y="0"/>
                </a:lnTo>
                <a:close/>
              </a:path>
            </a:pathLst>
          </a:custGeom>
          <a:blipFill>
            <a:blip r:embed="rId6"/>
            <a:stretch>
              <a:fillRect/>
            </a:stretch>
          </a:blipFill>
        </p:spPr>
        <p:txBody>
          <a:bodyPr/>
          <a:lstStyle/>
          <a:p>
            <a:endParaRPr lang="en-ID"/>
          </a:p>
        </p:txBody>
      </p:sp>
      <p:sp>
        <p:nvSpPr>
          <p:cNvPr id="6" name="TextBox 6"/>
          <p:cNvSpPr txBox="1"/>
          <p:nvPr/>
        </p:nvSpPr>
        <p:spPr>
          <a:xfrm>
            <a:off x="2095954" y="507134"/>
            <a:ext cx="14096092" cy="1681481"/>
          </a:xfrm>
          <a:prstGeom prst="rect">
            <a:avLst/>
          </a:prstGeom>
        </p:spPr>
        <p:txBody>
          <a:bodyPr lIns="0" tIns="0" rIns="0" bIns="0" rtlCol="0" anchor="t">
            <a:spAutoFit/>
          </a:bodyPr>
          <a:lstStyle/>
          <a:p>
            <a:pPr algn="ctr">
              <a:lnSpc>
                <a:spcPts val="12319"/>
              </a:lnSpc>
              <a:spcBef>
                <a:spcPct val="0"/>
              </a:spcBef>
            </a:pPr>
            <a:r>
              <a:rPr lang="en-US" sz="8799" spc="211">
                <a:solidFill>
                  <a:srgbClr val="000000"/>
                </a:solidFill>
                <a:latin typeface="Ballpoint"/>
              </a:rPr>
              <a:t>HTML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1028700" y="0"/>
            <a:ext cx="14389197" cy="10650676"/>
          </a:xfrm>
          <a:custGeom>
            <a:avLst/>
            <a:gdLst/>
            <a:ahLst/>
            <a:cxnLst/>
            <a:rect l="l" t="t" r="r" b="b"/>
            <a:pathLst>
              <a:path w="14389197" h="10650676">
                <a:moveTo>
                  <a:pt x="0" y="0"/>
                </a:moveTo>
                <a:lnTo>
                  <a:pt x="14389197" y="0"/>
                </a:lnTo>
                <a:lnTo>
                  <a:pt x="14389197" y="10650676"/>
                </a:lnTo>
                <a:lnTo>
                  <a:pt x="0" y="10650676"/>
                </a:lnTo>
                <a:lnTo>
                  <a:pt x="0" y="0"/>
                </a:lnTo>
                <a:close/>
              </a:path>
            </a:pathLst>
          </a:custGeom>
          <a:blipFill>
            <a:blip r:embed="rId3"/>
            <a:stretch>
              <a:fillRect/>
            </a:stretch>
          </a:blipFill>
        </p:spPr>
        <p:txBody>
          <a:bodyPr/>
          <a:lstStyle/>
          <a:p>
            <a:endParaRPr lang="en-ID"/>
          </a:p>
        </p:txBody>
      </p:sp>
      <p:sp>
        <p:nvSpPr>
          <p:cNvPr id="4" name="Freeform 4"/>
          <p:cNvSpPr/>
          <p:nvPr/>
        </p:nvSpPr>
        <p:spPr>
          <a:xfrm>
            <a:off x="7922107" y="335212"/>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3741383" y="1792201"/>
            <a:ext cx="8963831" cy="1128514"/>
          </a:xfrm>
          <a:prstGeom prst="rect">
            <a:avLst/>
          </a:prstGeom>
        </p:spPr>
        <p:txBody>
          <a:bodyPr lIns="0" tIns="0" rIns="0" bIns="0" rtlCol="0" anchor="t">
            <a:spAutoFit/>
          </a:bodyPr>
          <a:lstStyle/>
          <a:p>
            <a:pPr algn="ctr">
              <a:lnSpc>
                <a:spcPts val="4420"/>
              </a:lnSpc>
            </a:pPr>
            <a:r>
              <a:rPr lang="en-US" sz="3374" dirty="0" err="1">
                <a:solidFill>
                  <a:srgbClr val="000000"/>
                </a:solidFill>
                <a:latin typeface="Dekko"/>
              </a:rPr>
              <a:t>Dalam</a:t>
            </a:r>
            <a:r>
              <a:rPr lang="en-US" sz="3374" dirty="0">
                <a:solidFill>
                  <a:srgbClr val="000000"/>
                </a:solidFill>
                <a:latin typeface="Dekko"/>
              </a:rPr>
              <a:t> </a:t>
            </a:r>
            <a:r>
              <a:rPr lang="en-US" sz="3374" dirty="0" err="1">
                <a:solidFill>
                  <a:srgbClr val="000000"/>
                </a:solidFill>
                <a:latin typeface="Dekko"/>
              </a:rPr>
              <a:t>bagian</a:t>
            </a:r>
            <a:r>
              <a:rPr lang="en-US" sz="3374" dirty="0">
                <a:solidFill>
                  <a:srgbClr val="000000"/>
                </a:solidFill>
                <a:latin typeface="Dekko"/>
              </a:rPr>
              <a:t> HTML </a:t>
            </a:r>
            <a:r>
              <a:rPr lang="en-US" sz="3374" dirty="0" err="1">
                <a:solidFill>
                  <a:srgbClr val="000000"/>
                </a:solidFill>
                <a:latin typeface="Dekko"/>
              </a:rPr>
              <a:t>terdapat</a:t>
            </a:r>
            <a:r>
              <a:rPr lang="en-US" sz="3374" dirty="0">
                <a:solidFill>
                  <a:srgbClr val="000000"/>
                </a:solidFill>
                <a:latin typeface="Dekko"/>
              </a:rPr>
              <a:t> 3 </a:t>
            </a:r>
            <a:r>
              <a:rPr lang="en-US" sz="3374" dirty="0" err="1">
                <a:solidFill>
                  <a:srgbClr val="000000"/>
                </a:solidFill>
                <a:latin typeface="Dekko"/>
              </a:rPr>
              <a:t>elemen</a:t>
            </a:r>
            <a:r>
              <a:rPr lang="en-US" sz="3374" dirty="0">
                <a:solidFill>
                  <a:srgbClr val="000000"/>
                </a:solidFill>
                <a:latin typeface="Dekko"/>
              </a:rPr>
              <a:t> </a:t>
            </a:r>
            <a:r>
              <a:rPr lang="en-US" sz="3374" dirty="0" err="1">
                <a:solidFill>
                  <a:srgbClr val="000000"/>
                </a:solidFill>
                <a:latin typeface="Dekko"/>
              </a:rPr>
              <a:t>penting</a:t>
            </a:r>
            <a:r>
              <a:rPr lang="en-US" sz="3374" dirty="0">
                <a:solidFill>
                  <a:srgbClr val="000000"/>
                </a:solidFill>
                <a:latin typeface="Dekko"/>
              </a:rPr>
              <a:t> </a:t>
            </a:r>
            <a:r>
              <a:rPr lang="en-US" sz="3374" dirty="0" err="1">
                <a:solidFill>
                  <a:srgbClr val="000000"/>
                </a:solidFill>
                <a:latin typeface="Dekko"/>
              </a:rPr>
              <a:t>yaitu</a:t>
            </a:r>
            <a:r>
              <a:rPr lang="en-US" sz="3374" dirty="0">
                <a:solidFill>
                  <a:srgbClr val="000000"/>
                </a:solidFill>
                <a:latin typeface="Dekko"/>
              </a:rPr>
              <a:t> </a:t>
            </a:r>
            <a:r>
              <a:rPr lang="en-US" sz="3374" dirty="0">
                <a:solidFill>
                  <a:srgbClr val="C94B52"/>
                </a:solidFill>
                <a:latin typeface="Dekko"/>
              </a:rPr>
              <a:t>&lt;header&gt;</a:t>
            </a:r>
            <a:r>
              <a:rPr lang="en-US" sz="3374" dirty="0">
                <a:solidFill>
                  <a:srgbClr val="000000"/>
                </a:solidFill>
                <a:latin typeface="Dekko"/>
              </a:rPr>
              <a:t>, &lt;body&gt;,dan &lt;div&gt;</a:t>
            </a:r>
          </a:p>
        </p:txBody>
      </p:sp>
      <p:sp>
        <p:nvSpPr>
          <p:cNvPr id="10" name="TextBox 10"/>
          <p:cNvSpPr txBox="1"/>
          <p:nvPr/>
        </p:nvSpPr>
        <p:spPr>
          <a:xfrm>
            <a:off x="4588762" y="4457530"/>
            <a:ext cx="7888583" cy="2940888"/>
          </a:xfrm>
          <a:prstGeom prst="rect">
            <a:avLst/>
          </a:prstGeom>
        </p:spPr>
        <p:txBody>
          <a:bodyPr lIns="0" tIns="0" rIns="0" bIns="0" rtlCol="0" anchor="t">
            <a:spAutoFit/>
          </a:bodyPr>
          <a:lstStyle/>
          <a:p>
            <a:pPr algn="ctr">
              <a:lnSpc>
                <a:spcPts val="3372"/>
              </a:lnSpc>
            </a:pPr>
            <a:r>
              <a:rPr lang="en-US" sz="2574">
                <a:solidFill>
                  <a:srgbClr val="000000"/>
                </a:solidFill>
                <a:latin typeface="Dekko"/>
              </a:rPr>
              <a:t>&lt;HEADER&gt;</a:t>
            </a:r>
          </a:p>
          <a:p>
            <a:pPr algn="ctr">
              <a:lnSpc>
                <a:spcPts val="3372"/>
              </a:lnSpc>
            </a:pPr>
            <a:r>
              <a:rPr lang="en-US" sz="2574">
                <a:solidFill>
                  <a:srgbClr val="000000"/>
                </a:solidFill>
                <a:latin typeface="Dekko"/>
              </a:rPr>
              <a:t>Header terdapat link css dari Dreamnest yang berfungsi untuk menghubungkan file css dari dreamnest.css ke halaman HTML.</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Kemudian terdapat tag(#) title berfungsi untuk menentukan judul halaman yang akan di tampilkan pada tab browser.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D"/>
          </a:p>
        </p:txBody>
      </p:sp>
      <p:sp>
        <p:nvSpPr>
          <p:cNvPr id="3" name="Freeform 3"/>
          <p:cNvSpPr/>
          <p:nvPr/>
        </p:nvSpPr>
        <p:spPr>
          <a:xfrm>
            <a:off x="1028700" y="0"/>
            <a:ext cx="14389197" cy="10650676"/>
          </a:xfrm>
          <a:custGeom>
            <a:avLst/>
            <a:gdLst/>
            <a:ahLst/>
            <a:cxnLst/>
            <a:rect l="l" t="t" r="r" b="b"/>
            <a:pathLst>
              <a:path w="14389197" h="10650676">
                <a:moveTo>
                  <a:pt x="0" y="0"/>
                </a:moveTo>
                <a:lnTo>
                  <a:pt x="14389197" y="0"/>
                </a:lnTo>
                <a:lnTo>
                  <a:pt x="14389197" y="10650676"/>
                </a:lnTo>
                <a:lnTo>
                  <a:pt x="0" y="10650676"/>
                </a:lnTo>
                <a:lnTo>
                  <a:pt x="0" y="0"/>
                </a:lnTo>
                <a:close/>
              </a:path>
            </a:pathLst>
          </a:custGeom>
          <a:blipFill>
            <a:blip r:embed="rId3"/>
            <a:stretch>
              <a:fillRect/>
            </a:stretch>
          </a:blipFill>
        </p:spPr>
        <p:txBody>
          <a:bodyPr/>
          <a:lstStyle/>
          <a:p>
            <a:endParaRPr lang="en-ID"/>
          </a:p>
        </p:txBody>
      </p:sp>
      <p:sp>
        <p:nvSpPr>
          <p:cNvPr id="4" name="Freeform 4"/>
          <p:cNvSpPr/>
          <p:nvPr/>
        </p:nvSpPr>
        <p:spPr>
          <a:xfrm>
            <a:off x="7922107" y="335212"/>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ID"/>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ID"/>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TextBox 9"/>
          <p:cNvSpPr txBox="1"/>
          <p:nvPr/>
        </p:nvSpPr>
        <p:spPr>
          <a:xfrm>
            <a:off x="3741383" y="1792201"/>
            <a:ext cx="8963831" cy="1128514"/>
          </a:xfrm>
          <a:prstGeom prst="rect">
            <a:avLst/>
          </a:prstGeom>
        </p:spPr>
        <p:txBody>
          <a:bodyPr lIns="0" tIns="0" rIns="0" bIns="0" rtlCol="0" anchor="t">
            <a:spAutoFit/>
          </a:bodyPr>
          <a:lstStyle/>
          <a:p>
            <a:pPr algn="ctr">
              <a:lnSpc>
                <a:spcPts val="4420"/>
              </a:lnSpc>
            </a:pPr>
            <a:r>
              <a:rPr lang="en-US" sz="3374" dirty="0" err="1">
                <a:solidFill>
                  <a:srgbClr val="000000"/>
                </a:solidFill>
                <a:latin typeface="Dekko"/>
              </a:rPr>
              <a:t>Dalam</a:t>
            </a:r>
            <a:r>
              <a:rPr lang="en-US" sz="3374" dirty="0">
                <a:solidFill>
                  <a:srgbClr val="000000"/>
                </a:solidFill>
                <a:latin typeface="Dekko"/>
              </a:rPr>
              <a:t> </a:t>
            </a:r>
            <a:r>
              <a:rPr lang="en-US" sz="3374" dirty="0" err="1">
                <a:solidFill>
                  <a:srgbClr val="000000"/>
                </a:solidFill>
                <a:latin typeface="Dekko"/>
              </a:rPr>
              <a:t>bagian</a:t>
            </a:r>
            <a:r>
              <a:rPr lang="en-US" sz="3374" dirty="0">
                <a:solidFill>
                  <a:srgbClr val="000000"/>
                </a:solidFill>
                <a:latin typeface="Dekko"/>
              </a:rPr>
              <a:t> HTML </a:t>
            </a:r>
            <a:r>
              <a:rPr lang="en-US" sz="3374" dirty="0" err="1">
                <a:solidFill>
                  <a:srgbClr val="000000"/>
                </a:solidFill>
                <a:latin typeface="Dekko"/>
              </a:rPr>
              <a:t>terdapat</a:t>
            </a:r>
            <a:r>
              <a:rPr lang="en-US" sz="3374" dirty="0">
                <a:solidFill>
                  <a:srgbClr val="000000"/>
                </a:solidFill>
                <a:latin typeface="Dekko"/>
              </a:rPr>
              <a:t> 3 </a:t>
            </a:r>
            <a:r>
              <a:rPr lang="en-US" sz="3374" dirty="0" err="1">
                <a:solidFill>
                  <a:srgbClr val="000000"/>
                </a:solidFill>
                <a:latin typeface="Dekko"/>
              </a:rPr>
              <a:t>elemen</a:t>
            </a:r>
            <a:r>
              <a:rPr lang="en-US" sz="3374" dirty="0">
                <a:solidFill>
                  <a:srgbClr val="000000"/>
                </a:solidFill>
                <a:latin typeface="Dekko"/>
              </a:rPr>
              <a:t> </a:t>
            </a:r>
            <a:r>
              <a:rPr lang="en-US" sz="3374" dirty="0" err="1">
                <a:solidFill>
                  <a:srgbClr val="000000"/>
                </a:solidFill>
                <a:latin typeface="Dekko"/>
              </a:rPr>
              <a:t>penting</a:t>
            </a:r>
            <a:r>
              <a:rPr lang="en-US" sz="3374" dirty="0">
                <a:solidFill>
                  <a:srgbClr val="000000"/>
                </a:solidFill>
                <a:latin typeface="Dekko"/>
              </a:rPr>
              <a:t> </a:t>
            </a:r>
            <a:r>
              <a:rPr lang="en-US" sz="3374" dirty="0" err="1">
                <a:solidFill>
                  <a:srgbClr val="000000"/>
                </a:solidFill>
                <a:latin typeface="Dekko"/>
              </a:rPr>
              <a:t>yaitu</a:t>
            </a:r>
            <a:r>
              <a:rPr lang="en-US" sz="3374" dirty="0">
                <a:solidFill>
                  <a:srgbClr val="000000"/>
                </a:solidFill>
                <a:latin typeface="Dekko"/>
              </a:rPr>
              <a:t> &lt;header&gt;, </a:t>
            </a:r>
            <a:r>
              <a:rPr lang="en-US" sz="3374" dirty="0">
                <a:solidFill>
                  <a:srgbClr val="C94B52"/>
                </a:solidFill>
                <a:latin typeface="Dekko"/>
              </a:rPr>
              <a:t>&lt;body</a:t>
            </a:r>
            <a:r>
              <a:rPr lang="en-US" sz="3374" dirty="0">
                <a:solidFill>
                  <a:srgbClr val="000000"/>
                </a:solidFill>
                <a:latin typeface="Dekko"/>
              </a:rPr>
              <a:t>&gt;,</a:t>
            </a:r>
            <a:r>
              <a:rPr lang="en-US" sz="3374" dirty="0">
                <a:solidFill>
                  <a:srgbClr val="FF0000"/>
                </a:solidFill>
                <a:latin typeface="Dekko"/>
              </a:rPr>
              <a:t>dan &lt;div</a:t>
            </a:r>
            <a:r>
              <a:rPr lang="en-US" sz="3374" dirty="0">
                <a:solidFill>
                  <a:srgbClr val="000000"/>
                </a:solidFill>
                <a:latin typeface="Dekko"/>
              </a:rPr>
              <a:t>&gt;</a:t>
            </a:r>
          </a:p>
        </p:txBody>
      </p:sp>
      <p:sp>
        <p:nvSpPr>
          <p:cNvPr id="10" name="TextBox 10"/>
          <p:cNvSpPr txBox="1"/>
          <p:nvPr/>
        </p:nvSpPr>
        <p:spPr>
          <a:xfrm>
            <a:off x="4460374" y="4017583"/>
            <a:ext cx="7888583" cy="4204437"/>
          </a:xfrm>
          <a:prstGeom prst="rect">
            <a:avLst/>
          </a:prstGeom>
        </p:spPr>
        <p:txBody>
          <a:bodyPr lIns="0" tIns="0" rIns="0" bIns="0" rtlCol="0" anchor="t">
            <a:spAutoFit/>
          </a:bodyPr>
          <a:lstStyle/>
          <a:p>
            <a:pPr algn="ctr">
              <a:lnSpc>
                <a:spcPts val="3372"/>
              </a:lnSpc>
            </a:pPr>
            <a:r>
              <a:rPr lang="en-US" sz="2574">
                <a:solidFill>
                  <a:srgbClr val="000000"/>
                </a:solidFill>
                <a:latin typeface="Dekko"/>
              </a:rPr>
              <a:t>&lt;BODY&gt;</a:t>
            </a:r>
          </a:p>
          <a:p>
            <a:pPr algn="ctr">
              <a:lnSpc>
                <a:spcPts val="3372"/>
              </a:lnSpc>
            </a:pPr>
            <a:r>
              <a:rPr lang="en-US" sz="2574">
                <a:solidFill>
                  <a:srgbClr val="000000"/>
                </a:solidFill>
                <a:latin typeface="Dekko"/>
              </a:rPr>
              <a:t>Dalam Body terdapat &lt;Div class BGContainer&gt;</a:t>
            </a:r>
          </a:p>
          <a:p>
            <a:pPr algn="ctr">
              <a:lnSpc>
                <a:spcPts val="3372"/>
              </a:lnSpc>
            </a:pPr>
            <a:r>
              <a:rPr lang="en-US" sz="2574">
                <a:solidFill>
                  <a:srgbClr val="000000"/>
                </a:solidFill>
                <a:latin typeface="Dekko"/>
              </a:rPr>
              <a:t>merupakan DIV utama terluar yang membungkus semua konten halaman. BGContainer digunakan untuk mengatur latar belakang halaman.</a:t>
            </a:r>
          </a:p>
          <a:p>
            <a:pPr algn="ctr">
              <a:lnSpc>
                <a:spcPts val="3372"/>
              </a:lnSpc>
            </a:pPr>
            <a:endParaRPr lang="en-US" sz="2574">
              <a:solidFill>
                <a:srgbClr val="000000"/>
              </a:solidFill>
              <a:latin typeface="Dekko"/>
            </a:endParaRPr>
          </a:p>
          <a:p>
            <a:pPr algn="ctr">
              <a:lnSpc>
                <a:spcPts val="3372"/>
              </a:lnSpc>
            </a:pPr>
            <a:r>
              <a:rPr lang="en-US" sz="2574">
                <a:solidFill>
                  <a:srgbClr val="000000"/>
                </a:solidFill>
                <a:latin typeface="Dekko"/>
              </a:rPr>
              <a:t>&lt;Nav class Wrapper &gt; merupakan elemen navigasi yang berisi menu dan fitur navigasi. Wrapper digunakan untu mengatur gaya navigasi.</a:t>
            </a:r>
          </a:p>
          <a:p>
            <a:pPr algn="ctr">
              <a:lnSpc>
                <a:spcPts val="3372"/>
              </a:lnSpc>
            </a:pPr>
            <a:endParaRPr lang="en-US" sz="2574">
              <a:solidFill>
                <a:srgbClr val="000000"/>
              </a:solidFill>
              <a:latin typeface="Dekk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574</Words>
  <Application>Microsoft Office PowerPoint</Application>
  <PresentationFormat>Custom</PresentationFormat>
  <Paragraphs>67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Ballpoint</vt:lpstr>
      <vt:lpstr>Itim</vt:lpstr>
      <vt:lpstr>Dekko</vt:lpstr>
      <vt:lpstr>Montserrat Light Bold</vt:lpstr>
      <vt:lpstr>A Day Without Sun Text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dc:title>
  <cp:lastModifiedBy>gaplak</cp:lastModifiedBy>
  <cp:revision>2</cp:revision>
  <dcterms:created xsi:type="dcterms:W3CDTF">2006-08-16T00:00:00Z</dcterms:created>
  <dcterms:modified xsi:type="dcterms:W3CDTF">2024-03-11T07:00:57Z</dcterms:modified>
  <dc:identifier>DAF-jDQFLz0</dc:identifier>
</cp:coreProperties>
</file>